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Abril Fatface" charset="1" panose="02000503000000020003"/>
      <p:regular r:id="rId27"/>
    </p:embeddedFont>
    <p:embeddedFont>
      <p:font typeface="Poppins Bold" charset="1" panose="00000800000000000000"/>
      <p:regular r:id="rId28"/>
    </p:embeddedFont>
    <p:embeddedFont>
      <p:font typeface="Times New Roman Bold" charset="1" panose="02030802070405020303"/>
      <p:regular r:id="rId29"/>
    </p:embeddedFont>
    <p:embeddedFont>
      <p:font typeface="Times New Roman" charset="1" panose="02030502070405020303"/>
      <p:regular r:id="rId30"/>
    </p:embeddedFont>
    <p:embeddedFont>
      <p:font typeface="Canva Sans Bold" charset="1" panose="020B0803030501040103"/>
      <p:regular r:id="rId31"/>
    </p:embeddedFont>
    <p:embeddedFont>
      <p:font typeface="Poppins Ultra-Bold" charset="1" panose="0000090000000000000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svg>
</file>

<file path=ppt/media/image31.jpeg>
</file>

<file path=ppt/media/image32.png>
</file>

<file path=ppt/media/image33.sv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7.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9.png" Type="http://schemas.openxmlformats.org/officeDocument/2006/relationships/image"/><Relationship Id="rId5" Target="../media/image30.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jpeg" Type="http://schemas.openxmlformats.org/officeDocument/2006/relationships/image"/><Relationship Id="rId3" Target="../media/image29.png" Type="http://schemas.openxmlformats.org/officeDocument/2006/relationships/image"/><Relationship Id="rId4" Target="../media/image30.svg" Type="http://schemas.openxmlformats.org/officeDocument/2006/relationships/image"/><Relationship Id="rId5" Target="../media/image32.png" Type="http://schemas.openxmlformats.org/officeDocument/2006/relationships/image"/><Relationship Id="rId6" Target="../media/image3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18749"/>
            <a:ext cx="18288000" cy="10305749"/>
            <a:chOff x="0" y="0"/>
            <a:chExt cx="1442349" cy="812800"/>
          </a:xfrm>
        </p:grpSpPr>
        <p:sp>
          <p:nvSpPr>
            <p:cNvPr name="Freeform 3" id="3"/>
            <p:cNvSpPr/>
            <p:nvPr/>
          </p:nvSpPr>
          <p:spPr>
            <a:xfrm flipH="false" flipV="false" rot="0">
              <a:off x="0" y="0"/>
              <a:ext cx="1442349" cy="812800"/>
            </a:xfrm>
            <a:custGeom>
              <a:avLst/>
              <a:gdLst/>
              <a:ahLst/>
              <a:cxnLst/>
              <a:rect r="r" b="b" t="t" l="l"/>
              <a:pathLst>
                <a:path h="812800" w="1442349">
                  <a:moveTo>
                    <a:pt x="9737" y="0"/>
                  </a:moveTo>
                  <a:lnTo>
                    <a:pt x="1432612" y="0"/>
                  </a:lnTo>
                  <a:cubicBezTo>
                    <a:pt x="1437990" y="0"/>
                    <a:pt x="1442349" y="4359"/>
                    <a:pt x="1442349" y="9737"/>
                  </a:cubicBezTo>
                  <a:lnTo>
                    <a:pt x="1442349" y="803063"/>
                  </a:lnTo>
                  <a:cubicBezTo>
                    <a:pt x="1442349" y="808441"/>
                    <a:pt x="1437990" y="812800"/>
                    <a:pt x="1432612" y="812800"/>
                  </a:cubicBezTo>
                  <a:lnTo>
                    <a:pt x="9737" y="812800"/>
                  </a:lnTo>
                  <a:cubicBezTo>
                    <a:pt x="4359" y="812800"/>
                    <a:pt x="0" y="808441"/>
                    <a:pt x="0" y="803063"/>
                  </a:cubicBezTo>
                  <a:lnTo>
                    <a:pt x="0" y="9737"/>
                  </a:lnTo>
                  <a:cubicBezTo>
                    <a:pt x="0" y="4359"/>
                    <a:pt x="4359" y="0"/>
                    <a:pt x="9737" y="0"/>
                  </a:cubicBezTo>
                  <a:close/>
                </a:path>
              </a:pathLst>
            </a:custGeom>
            <a:blipFill>
              <a:blip r:embed="rId2">
                <a:alphaModFix amt="36000"/>
              </a:blip>
              <a:stretch>
                <a:fillRect l="0" t="-9225" r="0" b="-9225"/>
              </a:stretch>
            </a:blipFill>
          </p:spPr>
        </p:sp>
      </p:grpSp>
      <p:sp>
        <p:nvSpPr>
          <p:cNvPr name="TextBox 4" id="4"/>
          <p:cNvSpPr txBox="true"/>
          <p:nvPr/>
        </p:nvSpPr>
        <p:spPr>
          <a:xfrm rot="0">
            <a:off x="-1420075" y="750318"/>
            <a:ext cx="14038603" cy="4200525"/>
          </a:xfrm>
          <a:prstGeom prst="rect">
            <a:avLst/>
          </a:prstGeom>
        </p:spPr>
        <p:txBody>
          <a:bodyPr anchor="t" rtlCol="false" tIns="0" lIns="0" bIns="0" rIns="0">
            <a:spAutoFit/>
          </a:bodyPr>
          <a:lstStyle/>
          <a:p>
            <a:pPr algn="ctr">
              <a:lnSpc>
                <a:spcPts val="11089"/>
              </a:lnSpc>
              <a:spcBef>
                <a:spcPct val="0"/>
              </a:spcBef>
            </a:pPr>
            <a:r>
              <a:rPr lang="en-US" sz="9240">
                <a:solidFill>
                  <a:srgbClr val="3B3B38"/>
                </a:solidFill>
                <a:latin typeface="Abril Fatface"/>
              </a:rPr>
              <a:t>ENGINEERING</a:t>
            </a:r>
          </a:p>
          <a:p>
            <a:pPr algn="ctr">
              <a:lnSpc>
                <a:spcPts val="11089"/>
              </a:lnSpc>
              <a:spcBef>
                <a:spcPct val="0"/>
              </a:spcBef>
            </a:pPr>
            <a:r>
              <a:rPr lang="en-US" sz="9240">
                <a:solidFill>
                  <a:srgbClr val="3B3B38"/>
                </a:solidFill>
                <a:latin typeface="Abril Fatface"/>
              </a:rPr>
              <a:t>COLLEGE</a:t>
            </a:r>
          </a:p>
          <a:p>
            <a:pPr algn="ctr">
              <a:lnSpc>
                <a:spcPts val="11089"/>
              </a:lnSpc>
              <a:spcBef>
                <a:spcPct val="0"/>
              </a:spcBef>
            </a:pPr>
            <a:r>
              <a:rPr lang="en-US" sz="9240">
                <a:solidFill>
                  <a:srgbClr val="3B3B38"/>
                </a:solidFill>
                <a:latin typeface="Abril Fatface"/>
              </a:rPr>
              <a:t>UNI-GUIDE</a:t>
            </a:r>
          </a:p>
        </p:txBody>
      </p:sp>
      <p:sp>
        <p:nvSpPr>
          <p:cNvPr name="TextBox 5" id="5"/>
          <p:cNvSpPr txBox="true"/>
          <p:nvPr/>
        </p:nvSpPr>
        <p:spPr>
          <a:xfrm rot="0">
            <a:off x="421495" y="7274531"/>
            <a:ext cx="7894694" cy="2190750"/>
          </a:xfrm>
          <a:prstGeom prst="rect">
            <a:avLst/>
          </a:prstGeom>
        </p:spPr>
        <p:txBody>
          <a:bodyPr anchor="t" rtlCol="false" tIns="0" lIns="0" bIns="0" rIns="0">
            <a:spAutoFit/>
          </a:bodyPr>
          <a:lstStyle/>
          <a:p>
            <a:pPr algn="l">
              <a:lnSpc>
                <a:spcPts val="2879"/>
              </a:lnSpc>
              <a:spcBef>
                <a:spcPct val="0"/>
              </a:spcBef>
            </a:pPr>
            <a:r>
              <a:rPr lang="en-US" sz="2400">
                <a:solidFill>
                  <a:srgbClr val="32312C"/>
                </a:solidFill>
                <a:latin typeface="Poppins Bold"/>
              </a:rPr>
              <a:t>Presented By :</a:t>
            </a:r>
          </a:p>
          <a:p>
            <a:pPr algn="l">
              <a:lnSpc>
                <a:spcPts val="2879"/>
              </a:lnSpc>
              <a:spcBef>
                <a:spcPct val="0"/>
              </a:spcBef>
            </a:pPr>
            <a:r>
              <a:rPr lang="en-US" sz="2400">
                <a:solidFill>
                  <a:srgbClr val="32312C"/>
                </a:solidFill>
                <a:latin typeface="Poppins Bold"/>
              </a:rPr>
              <a:t> Group 55</a:t>
            </a:r>
          </a:p>
          <a:p>
            <a:pPr algn="l">
              <a:lnSpc>
                <a:spcPts val="2879"/>
              </a:lnSpc>
              <a:spcBef>
                <a:spcPct val="0"/>
              </a:spcBef>
            </a:pPr>
            <a:r>
              <a:rPr lang="en-US" sz="2400">
                <a:solidFill>
                  <a:srgbClr val="32312C"/>
                </a:solidFill>
                <a:latin typeface="Poppins Bold"/>
              </a:rPr>
              <a:t>  1.Ananya Shivanand Madhyastha-01JST21CS016</a:t>
            </a:r>
          </a:p>
          <a:p>
            <a:pPr algn="l">
              <a:lnSpc>
                <a:spcPts val="2879"/>
              </a:lnSpc>
              <a:spcBef>
                <a:spcPct val="0"/>
              </a:spcBef>
            </a:pPr>
            <a:r>
              <a:rPr lang="en-US" sz="2400">
                <a:solidFill>
                  <a:srgbClr val="32312C"/>
                </a:solidFill>
                <a:latin typeface="Poppins Bold"/>
              </a:rPr>
              <a:t>  2.Shreya-01JST21CS139</a:t>
            </a:r>
          </a:p>
          <a:p>
            <a:pPr algn="l">
              <a:lnSpc>
                <a:spcPts val="2879"/>
              </a:lnSpc>
              <a:spcBef>
                <a:spcPct val="0"/>
              </a:spcBef>
            </a:pPr>
            <a:r>
              <a:rPr lang="en-US" sz="2400">
                <a:solidFill>
                  <a:srgbClr val="32312C"/>
                </a:solidFill>
                <a:latin typeface="Poppins Bold"/>
              </a:rPr>
              <a:t>  3.Priya R Patil-01JCE21CS076</a:t>
            </a:r>
          </a:p>
          <a:p>
            <a:pPr algn="l">
              <a:lnSpc>
                <a:spcPts val="2879"/>
              </a:lnSpc>
              <a:spcBef>
                <a:spcPct val="0"/>
              </a:spcBef>
            </a:pPr>
            <a:r>
              <a:rPr lang="en-US" sz="2400">
                <a:solidFill>
                  <a:srgbClr val="32312C"/>
                </a:solidFill>
                <a:latin typeface="Poppins Bold"/>
              </a:rPr>
              <a:t>  4.Sachin D-01JST21CS408</a:t>
            </a:r>
          </a:p>
        </p:txBody>
      </p:sp>
      <p:sp>
        <p:nvSpPr>
          <p:cNvPr name="TextBox 6" id="6"/>
          <p:cNvSpPr txBox="true"/>
          <p:nvPr/>
        </p:nvSpPr>
        <p:spPr>
          <a:xfrm rot="0">
            <a:off x="9913548" y="7327823"/>
            <a:ext cx="3727531" cy="1930477"/>
          </a:xfrm>
          <a:prstGeom prst="rect">
            <a:avLst/>
          </a:prstGeom>
        </p:spPr>
        <p:txBody>
          <a:bodyPr anchor="t" rtlCol="false" tIns="0" lIns="0" bIns="0" rIns="0">
            <a:spAutoFit/>
          </a:bodyPr>
          <a:lstStyle/>
          <a:p>
            <a:pPr algn="l">
              <a:lnSpc>
                <a:spcPts val="3764"/>
              </a:lnSpc>
              <a:spcBef>
                <a:spcPct val="0"/>
              </a:spcBef>
            </a:pPr>
            <a:r>
              <a:rPr lang="en-US" sz="3136">
                <a:solidFill>
                  <a:srgbClr val="32312C"/>
                </a:solidFill>
                <a:latin typeface="Poppins Bold"/>
              </a:rPr>
              <a:t>Guided By:</a:t>
            </a:r>
          </a:p>
          <a:p>
            <a:pPr algn="l">
              <a:lnSpc>
                <a:spcPts val="3764"/>
              </a:lnSpc>
              <a:spcBef>
                <a:spcPct val="0"/>
              </a:spcBef>
            </a:pPr>
            <a:r>
              <a:rPr lang="en-US" sz="3136">
                <a:solidFill>
                  <a:srgbClr val="32312C"/>
                </a:solidFill>
                <a:latin typeface="Poppins Bold"/>
              </a:rPr>
              <a:t>Prof. Mahesh K S</a:t>
            </a:r>
          </a:p>
          <a:p>
            <a:pPr algn="l">
              <a:lnSpc>
                <a:spcPts val="3764"/>
              </a:lnSpc>
              <a:spcBef>
                <a:spcPct val="0"/>
              </a:spcBef>
            </a:pPr>
            <a:r>
              <a:rPr lang="en-US" sz="3136">
                <a:solidFill>
                  <a:srgbClr val="32312C"/>
                </a:solidFill>
                <a:latin typeface="Poppins Bold"/>
              </a:rPr>
              <a:t>CS&amp;E</a:t>
            </a:r>
          </a:p>
          <a:p>
            <a:pPr algn="l">
              <a:lnSpc>
                <a:spcPts val="3764"/>
              </a:lnSpc>
              <a:spcBef>
                <a:spcPct val="0"/>
              </a:spcBef>
            </a:pPr>
            <a:r>
              <a:rPr lang="en-US" sz="3136">
                <a:solidFill>
                  <a:srgbClr val="32312C"/>
                </a:solidFill>
                <a:latin typeface="Poppins Bold"/>
              </a:rPr>
              <a:t>JSSSTU,Mysuru.</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329347" y="137175"/>
            <a:ext cx="8521364" cy="9121125"/>
          </a:xfrm>
          <a:custGeom>
            <a:avLst/>
            <a:gdLst/>
            <a:ahLst/>
            <a:cxnLst/>
            <a:rect r="r" b="b" t="t" l="l"/>
            <a:pathLst>
              <a:path h="9121125" w="8521364">
                <a:moveTo>
                  <a:pt x="0" y="0"/>
                </a:moveTo>
                <a:lnTo>
                  <a:pt x="8521364" y="0"/>
                </a:lnTo>
                <a:lnTo>
                  <a:pt x="8521364" y="9121125"/>
                </a:lnTo>
                <a:lnTo>
                  <a:pt x="0" y="9121125"/>
                </a:lnTo>
                <a:lnTo>
                  <a:pt x="0" y="0"/>
                </a:lnTo>
                <a:close/>
              </a:path>
            </a:pathLst>
          </a:custGeom>
          <a:blipFill>
            <a:blip r:embed="rId2"/>
            <a:stretch>
              <a:fillRect l="-827" t="0" r="-827" b="0"/>
            </a:stretch>
          </a:blipFill>
        </p:spPr>
      </p:sp>
      <p:sp>
        <p:nvSpPr>
          <p:cNvPr name="Freeform 3" id="3"/>
          <p:cNvSpPr/>
          <p:nvPr/>
        </p:nvSpPr>
        <p:spPr>
          <a:xfrm flipH="false" flipV="false" rot="0">
            <a:off x="10778976" y="137175"/>
            <a:ext cx="6026640" cy="9121125"/>
          </a:xfrm>
          <a:custGeom>
            <a:avLst/>
            <a:gdLst/>
            <a:ahLst/>
            <a:cxnLst/>
            <a:rect r="r" b="b" t="t" l="l"/>
            <a:pathLst>
              <a:path h="9121125" w="6026640">
                <a:moveTo>
                  <a:pt x="0" y="0"/>
                </a:moveTo>
                <a:lnTo>
                  <a:pt x="6026640" y="0"/>
                </a:lnTo>
                <a:lnTo>
                  <a:pt x="6026640" y="9121125"/>
                </a:lnTo>
                <a:lnTo>
                  <a:pt x="0" y="9121125"/>
                </a:lnTo>
                <a:lnTo>
                  <a:pt x="0" y="0"/>
                </a:lnTo>
                <a:close/>
              </a:path>
            </a:pathLst>
          </a:custGeom>
          <a:blipFill>
            <a:blip r:embed="rId3"/>
            <a:stretch>
              <a:fillRect l="-737" t="0" r="-737" b="-176"/>
            </a:stretch>
          </a:blipFill>
        </p:spPr>
      </p:sp>
      <p:sp>
        <p:nvSpPr>
          <p:cNvPr name="TextBox 4" id="4"/>
          <p:cNvSpPr txBox="true"/>
          <p:nvPr/>
        </p:nvSpPr>
        <p:spPr>
          <a:xfrm rot="0">
            <a:off x="2666693" y="9282949"/>
            <a:ext cx="3846671" cy="58102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Times New Roman Bold"/>
              </a:rPr>
              <a:t>Fig 7: Become a Advisor</a:t>
            </a:r>
          </a:p>
        </p:txBody>
      </p:sp>
      <p:sp>
        <p:nvSpPr>
          <p:cNvPr name="TextBox 5" id="5"/>
          <p:cNvSpPr txBox="true"/>
          <p:nvPr/>
        </p:nvSpPr>
        <p:spPr>
          <a:xfrm rot="0">
            <a:off x="12462606" y="9282949"/>
            <a:ext cx="2659380" cy="58102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Times New Roman Bold"/>
              </a:rPr>
              <a:t>Fig 8: FAQ page</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89A3AD"/>
        </a:solidFill>
      </p:bgPr>
    </p:bg>
    <p:spTree>
      <p:nvGrpSpPr>
        <p:cNvPr id="1" name=""/>
        <p:cNvGrpSpPr/>
        <p:nvPr/>
      </p:nvGrpSpPr>
      <p:grpSpPr>
        <a:xfrm>
          <a:off x="0" y="0"/>
          <a:ext cx="0" cy="0"/>
          <a:chOff x="0" y="0"/>
          <a:chExt cx="0" cy="0"/>
        </a:xfrm>
      </p:grpSpPr>
      <p:sp>
        <p:nvSpPr>
          <p:cNvPr name="TextBox 2" id="2"/>
          <p:cNvSpPr txBox="true"/>
          <p:nvPr/>
        </p:nvSpPr>
        <p:spPr>
          <a:xfrm rot="0">
            <a:off x="1889782" y="4146470"/>
            <a:ext cx="14508435"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RESULTS AND TEST CASE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2255511" y="2103633"/>
            <a:ext cx="5924228" cy="6079734"/>
          </a:xfrm>
          <a:custGeom>
            <a:avLst/>
            <a:gdLst/>
            <a:ahLst/>
            <a:cxnLst/>
            <a:rect r="r" b="b" t="t" l="l"/>
            <a:pathLst>
              <a:path h="6079734" w="5924228">
                <a:moveTo>
                  <a:pt x="0" y="0"/>
                </a:moveTo>
                <a:lnTo>
                  <a:pt x="5924228" y="0"/>
                </a:lnTo>
                <a:lnTo>
                  <a:pt x="5924228" y="6079734"/>
                </a:lnTo>
                <a:lnTo>
                  <a:pt x="0" y="6079734"/>
                </a:lnTo>
                <a:lnTo>
                  <a:pt x="0" y="0"/>
                </a:lnTo>
                <a:close/>
              </a:path>
            </a:pathLst>
          </a:custGeom>
          <a:blipFill>
            <a:blip r:embed="rId2"/>
            <a:stretch>
              <a:fillRect l="-11719" t="-1527" r="-9560" b="-2549"/>
            </a:stretch>
          </a:blipFill>
        </p:spPr>
      </p:sp>
      <p:sp>
        <p:nvSpPr>
          <p:cNvPr name="Freeform 3" id="3"/>
          <p:cNvSpPr/>
          <p:nvPr/>
        </p:nvSpPr>
        <p:spPr>
          <a:xfrm flipH="false" flipV="false" rot="0">
            <a:off x="10479840" y="2103633"/>
            <a:ext cx="6401170" cy="6079734"/>
          </a:xfrm>
          <a:custGeom>
            <a:avLst/>
            <a:gdLst/>
            <a:ahLst/>
            <a:cxnLst/>
            <a:rect r="r" b="b" t="t" l="l"/>
            <a:pathLst>
              <a:path h="6079734" w="6401170">
                <a:moveTo>
                  <a:pt x="0" y="0"/>
                </a:moveTo>
                <a:lnTo>
                  <a:pt x="6401170" y="0"/>
                </a:lnTo>
                <a:lnTo>
                  <a:pt x="6401170" y="6079734"/>
                </a:lnTo>
                <a:lnTo>
                  <a:pt x="0" y="6079734"/>
                </a:lnTo>
                <a:lnTo>
                  <a:pt x="0" y="0"/>
                </a:lnTo>
                <a:close/>
              </a:path>
            </a:pathLst>
          </a:custGeom>
          <a:blipFill>
            <a:blip r:embed="rId3"/>
            <a:stretch>
              <a:fillRect l="0" t="0" r="0" b="0"/>
            </a:stretch>
          </a:blipFill>
        </p:spPr>
      </p:sp>
      <p:sp>
        <p:nvSpPr>
          <p:cNvPr name="TextBox 4" id="4"/>
          <p:cNvSpPr txBox="true"/>
          <p:nvPr/>
        </p:nvSpPr>
        <p:spPr>
          <a:xfrm rot="0">
            <a:off x="6758735" y="8519160"/>
            <a:ext cx="5391745" cy="739140"/>
          </a:xfrm>
          <a:prstGeom prst="rect">
            <a:avLst/>
          </a:prstGeom>
        </p:spPr>
        <p:txBody>
          <a:bodyPr anchor="t" rtlCol="false" tIns="0" lIns="0" bIns="0" rIns="0">
            <a:spAutoFit/>
          </a:bodyPr>
          <a:lstStyle/>
          <a:p>
            <a:pPr algn="ctr">
              <a:lnSpc>
                <a:spcPts val="5459"/>
              </a:lnSpc>
              <a:spcBef>
                <a:spcPct val="0"/>
              </a:spcBef>
            </a:pPr>
            <a:r>
              <a:rPr lang="en-US" sz="3899">
                <a:solidFill>
                  <a:srgbClr val="000000"/>
                </a:solidFill>
                <a:latin typeface="Times New Roman Bold"/>
              </a:rPr>
              <a:t>SIGN UP TEST CASES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1611229" y="1500929"/>
            <a:ext cx="6411398" cy="6999393"/>
          </a:xfrm>
          <a:custGeom>
            <a:avLst/>
            <a:gdLst/>
            <a:ahLst/>
            <a:cxnLst/>
            <a:rect r="r" b="b" t="t" l="l"/>
            <a:pathLst>
              <a:path h="6999393" w="6411398">
                <a:moveTo>
                  <a:pt x="0" y="0"/>
                </a:moveTo>
                <a:lnTo>
                  <a:pt x="6411399" y="0"/>
                </a:lnTo>
                <a:lnTo>
                  <a:pt x="6411399" y="6999392"/>
                </a:lnTo>
                <a:lnTo>
                  <a:pt x="0" y="6999392"/>
                </a:lnTo>
                <a:lnTo>
                  <a:pt x="0" y="0"/>
                </a:lnTo>
                <a:close/>
              </a:path>
            </a:pathLst>
          </a:custGeom>
          <a:blipFill>
            <a:blip r:embed="rId2"/>
            <a:stretch>
              <a:fillRect l="0" t="0" r="0" b="0"/>
            </a:stretch>
          </a:blipFill>
        </p:spPr>
      </p:sp>
      <p:sp>
        <p:nvSpPr>
          <p:cNvPr name="Freeform 3" id="3"/>
          <p:cNvSpPr/>
          <p:nvPr/>
        </p:nvSpPr>
        <p:spPr>
          <a:xfrm flipH="false" flipV="false" rot="0">
            <a:off x="9022901" y="1500929"/>
            <a:ext cx="6674569" cy="6999393"/>
          </a:xfrm>
          <a:custGeom>
            <a:avLst/>
            <a:gdLst/>
            <a:ahLst/>
            <a:cxnLst/>
            <a:rect r="r" b="b" t="t" l="l"/>
            <a:pathLst>
              <a:path h="6999393" w="6674569">
                <a:moveTo>
                  <a:pt x="0" y="0"/>
                </a:moveTo>
                <a:lnTo>
                  <a:pt x="6674569" y="0"/>
                </a:lnTo>
                <a:lnTo>
                  <a:pt x="6674569" y="6999392"/>
                </a:lnTo>
                <a:lnTo>
                  <a:pt x="0" y="6999392"/>
                </a:lnTo>
                <a:lnTo>
                  <a:pt x="0" y="0"/>
                </a:lnTo>
                <a:close/>
              </a:path>
            </a:pathLst>
          </a:custGeom>
          <a:blipFill>
            <a:blip r:embed="rId3"/>
            <a:stretch>
              <a:fillRect l="-30423" t="0" r="-30423" b="0"/>
            </a:stretch>
          </a:blipFill>
        </p:spPr>
      </p:sp>
      <p:sp>
        <p:nvSpPr>
          <p:cNvPr name="TextBox 4" id="4"/>
          <p:cNvSpPr txBox="true"/>
          <p:nvPr/>
        </p:nvSpPr>
        <p:spPr>
          <a:xfrm rot="0">
            <a:off x="5893237" y="8862060"/>
            <a:ext cx="4870728" cy="1424940"/>
          </a:xfrm>
          <a:prstGeom prst="rect">
            <a:avLst/>
          </a:prstGeom>
        </p:spPr>
        <p:txBody>
          <a:bodyPr anchor="t" rtlCol="false" tIns="0" lIns="0" bIns="0" rIns="0">
            <a:spAutoFit/>
          </a:bodyPr>
          <a:lstStyle/>
          <a:p>
            <a:pPr algn="ctr">
              <a:lnSpc>
                <a:spcPts val="5459"/>
              </a:lnSpc>
            </a:pPr>
            <a:r>
              <a:rPr lang="en-US" sz="3899">
                <a:solidFill>
                  <a:srgbClr val="000000"/>
                </a:solidFill>
                <a:latin typeface="Times New Roman Bold"/>
              </a:rPr>
              <a:t>LOGIN TEST CASES</a:t>
            </a:r>
          </a:p>
          <a:p>
            <a:pPr algn="ctr">
              <a:lnSpc>
                <a:spcPts val="5459"/>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594308" y="2720789"/>
            <a:ext cx="8036528" cy="5291584"/>
          </a:xfrm>
          <a:custGeom>
            <a:avLst/>
            <a:gdLst/>
            <a:ahLst/>
            <a:cxnLst/>
            <a:rect r="r" b="b" t="t" l="l"/>
            <a:pathLst>
              <a:path h="5291584" w="8036528">
                <a:moveTo>
                  <a:pt x="0" y="0"/>
                </a:moveTo>
                <a:lnTo>
                  <a:pt x="8036528" y="0"/>
                </a:lnTo>
                <a:lnTo>
                  <a:pt x="8036528" y="5291584"/>
                </a:lnTo>
                <a:lnTo>
                  <a:pt x="0" y="5291584"/>
                </a:lnTo>
                <a:lnTo>
                  <a:pt x="0" y="0"/>
                </a:lnTo>
                <a:close/>
              </a:path>
            </a:pathLst>
          </a:custGeom>
          <a:blipFill>
            <a:blip r:embed="rId2"/>
            <a:stretch>
              <a:fillRect l="0" t="0" r="0" b="0"/>
            </a:stretch>
          </a:blipFill>
        </p:spPr>
      </p:sp>
      <p:sp>
        <p:nvSpPr>
          <p:cNvPr name="Freeform 3" id="3"/>
          <p:cNvSpPr/>
          <p:nvPr/>
        </p:nvSpPr>
        <p:spPr>
          <a:xfrm flipH="false" flipV="false" rot="0">
            <a:off x="9144000" y="2720789"/>
            <a:ext cx="8554549" cy="5291584"/>
          </a:xfrm>
          <a:custGeom>
            <a:avLst/>
            <a:gdLst/>
            <a:ahLst/>
            <a:cxnLst/>
            <a:rect r="r" b="b" t="t" l="l"/>
            <a:pathLst>
              <a:path h="5291584" w="8554549">
                <a:moveTo>
                  <a:pt x="0" y="0"/>
                </a:moveTo>
                <a:lnTo>
                  <a:pt x="8554549" y="0"/>
                </a:lnTo>
                <a:lnTo>
                  <a:pt x="8554549" y="5291584"/>
                </a:lnTo>
                <a:lnTo>
                  <a:pt x="0" y="5291584"/>
                </a:lnTo>
                <a:lnTo>
                  <a:pt x="0" y="0"/>
                </a:lnTo>
                <a:close/>
              </a:path>
            </a:pathLst>
          </a:custGeom>
          <a:blipFill>
            <a:blip r:embed="rId3"/>
            <a:stretch>
              <a:fillRect l="0" t="0" r="0" b="0"/>
            </a:stretch>
          </a:blipFill>
        </p:spPr>
      </p:sp>
      <p:sp>
        <p:nvSpPr>
          <p:cNvPr name="TextBox 4" id="4"/>
          <p:cNvSpPr txBox="true"/>
          <p:nvPr/>
        </p:nvSpPr>
        <p:spPr>
          <a:xfrm rot="0">
            <a:off x="5606653" y="8290016"/>
            <a:ext cx="7074694" cy="739140"/>
          </a:xfrm>
          <a:prstGeom prst="rect">
            <a:avLst/>
          </a:prstGeom>
        </p:spPr>
        <p:txBody>
          <a:bodyPr anchor="t" rtlCol="false" tIns="0" lIns="0" bIns="0" rIns="0">
            <a:spAutoFit/>
          </a:bodyPr>
          <a:lstStyle/>
          <a:p>
            <a:pPr algn="ctr">
              <a:lnSpc>
                <a:spcPts val="5459"/>
              </a:lnSpc>
              <a:spcBef>
                <a:spcPct val="0"/>
              </a:spcBef>
            </a:pPr>
            <a:r>
              <a:rPr lang="en-US" sz="3899">
                <a:solidFill>
                  <a:srgbClr val="000000"/>
                </a:solidFill>
                <a:latin typeface="Times New Roman Bold"/>
              </a:rPr>
              <a:t>CONTACT FORM TEST CASE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1201449" y="2522906"/>
            <a:ext cx="7017927" cy="4827232"/>
          </a:xfrm>
          <a:custGeom>
            <a:avLst/>
            <a:gdLst/>
            <a:ahLst/>
            <a:cxnLst/>
            <a:rect r="r" b="b" t="t" l="l"/>
            <a:pathLst>
              <a:path h="4827232" w="7017927">
                <a:moveTo>
                  <a:pt x="0" y="0"/>
                </a:moveTo>
                <a:lnTo>
                  <a:pt x="7017927" y="0"/>
                </a:lnTo>
                <a:lnTo>
                  <a:pt x="7017927" y="4827231"/>
                </a:lnTo>
                <a:lnTo>
                  <a:pt x="0" y="4827231"/>
                </a:lnTo>
                <a:lnTo>
                  <a:pt x="0" y="0"/>
                </a:lnTo>
                <a:close/>
              </a:path>
            </a:pathLst>
          </a:custGeom>
          <a:blipFill>
            <a:blip r:embed="rId2"/>
            <a:stretch>
              <a:fillRect l="-1025" t="0" r="-127" b="0"/>
            </a:stretch>
          </a:blipFill>
        </p:spPr>
      </p:sp>
      <p:sp>
        <p:nvSpPr>
          <p:cNvPr name="Freeform 3" id="3"/>
          <p:cNvSpPr/>
          <p:nvPr/>
        </p:nvSpPr>
        <p:spPr>
          <a:xfrm flipH="false" flipV="false" rot="0">
            <a:off x="9728696" y="2522906"/>
            <a:ext cx="7004219" cy="4827232"/>
          </a:xfrm>
          <a:custGeom>
            <a:avLst/>
            <a:gdLst/>
            <a:ahLst/>
            <a:cxnLst/>
            <a:rect r="r" b="b" t="t" l="l"/>
            <a:pathLst>
              <a:path h="4827232" w="7004219">
                <a:moveTo>
                  <a:pt x="0" y="0"/>
                </a:moveTo>
                <a:lnTo>
                  <a:pt x="7004219" y="0"/>
                </a:lnTo>
                <a:lnTo>
                  <a:pt x="7004219" y="4827231"/>
                </a:lnTo>
                <a:lnTo>
                  <a:pt x="0" y="4827231"/>
                </a:lnTo>
                <a:lnTo>
                  <a:pt x="0" y="0"/>
                </a:lnTo>
                <a:close/>
              </a:path>
            </a:pathLst>
          </a:custGeom>
          <a:blipFill>
            <a:blip r:embed="rId3"/>
            <a:stretch>
              <a:fillRect l="0" t="0" r="0" b="0"/>
            </a:stretch>
          </a:blipFill>
        </p:spPr>
      </p:sp>
      <p:sp>
        <p:nvSpPr>
          <p:cNvPr name="TextBox 4" id="4"/>
          <p:cNvSpPr txBox="true"/>
          <p:nvPr/>
        </p:nvSpPr>
        <p:spPr>
          <a:xfrm rot="0">
            <a:off x="6964120" y="7698105"/>
            <a:ext cx="3869903" cy="739140"/>
          </a:xfrm>
          <a:prstGeom prst="rect">
            <a:avLst/>
          </a:prstGeom>
        </p:spPr>
        <p:txBody>
          <a:bodyPr anchor="t" rtlCol="false" tIns="0" lIns="0" bIns="0" rIns="0">
            <a:spAutoFit/>
          </a:bodyPr>
          <a:lstStyle/>
          <a:p>
            <a:pPr algn="ctr">
              <a:lnSpc>
                <a:spcPts val="5459"/>
              </a:lnSpc>
              <a:spcBef>
                <a:spcPct val="0"/>
              </a:spcBef>
            </a:pPr>
            <a:r>
              <a:rPr lang="en-US" sz="3899">
                <a:solidFill>
                  <a:srgbClr val="000000"/>
                </a:solidFill>
                <a:latin typeface="Times New Roman Bold"/>
              </a:rPr>
              <a:t>ADVISOR PAGE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2942335" y="1284726"/>
            <a:ext cx="13423741" cy="7125128"/>
          </a:xfrm>
          <a:custGeom>
            <a:avLst/>
            <a:gdLst/>
            <a:ahLst/>
            <a:cxnLst/>
            <a:rect r="r" b="b" t="t" l="l"/>
            <a:pathLst>
              <a:path h="7125128" w="13423741">
                <a:moveTo>
                  <a:pt x="0" y="0"/>
                </a:moveTo>
                <a:lnTo>
                  <a:pt x="13423741" y="0"/>
                </a:lnTo>
                <a:lnTo>
                  <a:pt x="13423741" y="7125128"/>
                </a:lnTo>
                <a:lnTo>
                  <a:pt x="0" y="7125128"/>
                </a:lnTo>
                <a:lnTo>
                  <a:pt x="0" y="0"/>
                </a:lnTo>
                <a:close/>
              </a:path>
            </a:pathLst>
          </a:custGeom>
          <a:blipFill>
            <a:blip r:embed="rId2"/>
            <a:stretch>
              <a:fillRect l="0" t="0" r="0" b="0"/>
            </a:stretch>
          </a:blipFill>
        </p:spPr>
      </p:sp>
      <p:sp>
        <p:nvSpPr>
          <p:cNvPr name="TextBox 3" id="3"/>
          <p:cNvSpPr txBox="true"/>
          <p:nvPr/>
        </p:nvSpPr>
        <p:spPr>
          <a:xfrm rot="0">
            <a:off x="7127485" y="8806040"/>
            <a:ext cx="5053442" cy="752120"/>
          </a:xfrm>
          <a:prstGeom prst="rect">
            <a:avLst/>
          </a:prstGeom>
        </p:spPr>
        <p:txBody>
          <a:bodyPr anchor="t" rtlCol="false" tIns="0" lIns="0" bIns="0" rIns="0">
            <a:spAutoFit/>
          </a:bodyPr>
          <a:lstStyle/>
          <a:p>
            <a:pPr algn="ctr">
              <a:lnSpc>
                <a:spcPts val="5580"/>
              </a:lnSpc>
              <a:spcBef>
                <a:spcPct val="0"/>
              </a:spcBef>
            </a:pPr>
            <a:r>
              <a:rPr lang="en-US" sz="3986">
                <a:solidFill>
                  <a:srgbClr val="000000"/>
                </a:solidFill>
                <a:latin typeface="Times New Roman Bold"/>
              </a:rPr>
              <a:t>All Colleges View  Page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4788741" y="272175"/>
            <a:ext cx="8710518" cy="4577954"/>
          </a:xfrm>
          <a:custGeom>
            <a:avLst/>
            <a:gdLst/>
            <a:ahLst/>
            <a:cxnLst/>
            <a:rect r="r" b="b" t="t" l="l"/>
            <a:pathLst>
              <a:path h="4577954" w="8710518">
                <a:moveTo>
                  <a:pt x="0" y="0"/>
                </a:moveTo>
                <a:lnTo>
                  <a:pt x="8710518" y="0"/>
                </a:lnTo>
                <a:lnTo>
                  <a:pt x="8710518" y="4577955"/>
                </a:lnTo>
                <a:lnTo>
                  <a:pt x="0" y="4577955"/>
                </a:lnTo>
                <a:lnTo>
                  <a:pt x="0" y="0"/>
                </a:lnTo>
                <a:close/>
              </a:path>
            </a:pathLst>
          </a:custGeom>
          <a:blipFill>
            <a:blip r:embed="rId2"/>
            <a:stretch>
              <a:fillRect l="-1634" t="0" r="-7468" b="0"/>
            </a:stretch>
          </a:blipFill>
        </p:spPr>
      </p:sp>
      <p:sp>
        <p:nvSpPr>
          <p:cNvPr name="Freeform 3" id="3"/>
          <p:cNvSpPr/>
          <p:nvPr/>
        </p:nvSpPr>
        <p:spPr>
          <a:xfrm flipH="false" flipV="false" rot="0">
            <a:off x="4788741" y="4945070"/>
            <a:ext cx="8710518" cy="4660249"/>
          </a:xfrm>
          <a:custGeom>
            <a:avLst/>
            <a:gdLst/>
            <a:ahLst/>
            <a:cxnLst/>
            <a:rect r="r" b="b" t="t" l="l"/>
            <a:pathLst>
              <a:path h="4660249" w="8710518">
                <a:moveTo>
                  <a:pt x="0" y="0"/>
                </a:moveTo>
                <a:lnTo>
                  <a:pt x="8710518" y="0"/>
                </a:lnTo>
                <a:lnTo>
                  <a:pt x="8710518" y="4660249"/>
                </a:lnTo>
                <a:lnTo>
                  <a:pt x="0" y="4660249"/>
                </a:lnTo>
                <a:lnTo>
                  <a:pt x="0" y="0"/>
                </a:lnTo>
                <a:close/>
              </a:path>
            </a:pathLst>
          </a:custGeom>
          <a:blipFill>
            <a:blip r:embed="rId3"/>
            <a:stretch>
              <a:fillRect l="0" t="0" r="0" b="0"/>
            </a:stretch>
          </a:blipFill>
        </p:spPr>
      </p:sp>
      <p:sp>
        <p:nvSpPr>
          <p:cNvPr name="TextBox 4" id="4"/>
          <p:cNvSpPr txBox="true"/>
          <p:nvPr/>
        </p:nvSpPr>
        <p:spPr>
          <a:xfrm rot="0">
            <a:off x="5762578" y="9547860"/>
            <a:ext cx="5986462" cy="739140"/>
          </a:xfrm>
          <a:prstGeom prst="rect">
            <a:avLst/>
          </a:prstGeom>
        </p:spPr>
        <p:txBody>
          <a:bodyPr anchor="t" rtlCol="false" tIns="0" lIns="0" bIns="0" rIns="0">
            <a:spAutoFit/>
          </a:bodyPr>
          <a:lstStyle/>
          <a:p>
            <a:pPr algn="ctr">
              <a:lnSpc>
                <a:spcPts val="5459"/>
              </a:lnSpc>
              <a:spcBef>
                <a:spcPct val="0"/>
              </a:spcBef>
            </a:pPr>
            <a:r>
              <a:rPr lang="en-US" sz="3899">
                <a:solidFill>
                  <a:srgbClr val="000000"/>
                </a:solidFill>
                <a:latin typeface="Times New Roman Bold"/>
              </a:rPr>
              <a:t>Single College Detailed View</a:t>
            </a: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89A3AD"/>
        </a:solidFill>
      </p:bgPr>
    </p:bg>
    <p:spTree>
      <p:nvGrpSpPr>
        <p:cNvPr id="1" name=""/>
        <p:cNvGrpSpPr/>
        <p:nvPr/>
      </p:nvGrpSpPr>
      <p:grpSpPr>
        <a:xfrm>
          <a:off x="0" y="0"/>
          <a:ext cx="0" cy="0"/>
          <a:chOff x="0" y="0"/>
          <a:chExt cx="0" cy="0"/>
        </a:xfrm>
      </p:grpSpPr>
      <p:grpSp>
        <p:nvGrpSpPr>
          <p:cNvPr name="Group 2" id="2"/>
          <p:cNvGrpSpPr/>
          <p:nvPr/>
        </p:nvGrpSpPr>
        <p:grpSpPr>
          <a:xfrm rot="0">
            <a:off x="1730948" y="1357452"/>
            <a:ext cx="7052472" cy="3086100"/>
            <a:chOff x="0" y="0"/>
            <a:chExt cx="1857441" cy="812800"/>
          </a:xfrm>
        </p:grpSpPr>
        <p:sp>
          <p:nvSpPr>
            <p:cNvPr name="Freeform 3" id="3"/>
            <p:cNvSpPr/>
            <p:nvPr/>
          </p:nvSpPr>
          <p:spPr>
            <a:xfrm flipH="false" flipV="false" rot="0">
              <a:off x="0" y="0"/>
              <a:ext cx="1857441" cy="812800"/>
            </a:xfrm>
            <a:custGeom>
              <a:avLst/>
              <a:gdLst/>
              <a:ahLst/>
              <a:cxnLst/>
              <a:rect r="r" b="b" t="t" l="l"/>
              <a:pathLst>
                <a:path h="812800" w="1857441">
                  <a:moveTo>
                    <a:pt x="55986" y="0"/>
                  </a:moveTo>
                  <a:lnTo>
                    <a:pt x="1801456" y="0"/>
                  </a:lnTo>
                  <a:cubicBezTo>
                    <a:pt x="1816304" y="0"/>
                    <a:pt x="1830544" y="5898"/>
                    <a:pt x="1841043" y="16398"/>
                  </a:cubicBezTo>
                  <a:cubicBezTo>
                    <a:pt x="1851543" y="26897"/>
                    <a:pt x="1857441" y="41137"/>
                    <a:pt x="1857441" y="55986"/>
                  </a:cubicBezTo>
                  <a:lnTo>
                    <a:pt x="1857441" y="756814"/>
                  </a:lnTo>
                  <a:cubicBezTo>
                    <a:pt x="1857441" y="771663"/>
                    <a:pt x="1851543" y="785903"/>
                    <a:pt x="1841043" y="796402"/>
                  </a:cubicBezTo>
                  <a:cubicBezTo>
                    <a:pt x="1830544" y="806902"/>
                    <a:pt x="1816304" y="812800"/>
                    <a:pt x="1801456" y="812800"/>
                  </a:cubicBezTo>
                  <a:lnTo>
                    <a:pt x="55986" y="812800"/>
                  </a:lnTo>
                  <a:cubicBezTo>
                    <a:pt x="41137" y="812800"/>
                    <a:pt x="26897" y="806902"/>
                    <a:pt x="16398" y="796402"/>
                  </a:cubicBezTo>
                  <a:cubicBezTo>
                    <a:pt x="5898" y="785903"/>
                    <a:pt x="0" y="771663"/>
                    <a:pt x="0" y="756814"/>
                  </a:cubicBezTo>
                  <a:lnTo>
                    <a:pt x="0" y="55986"/>
                  </a:lnTo>
                  <a:cubicBezTo>
                    <a:pt x="0" y="41137"/>
                    <a:pt x="5898" y="26897"/>
                    <a:pt x="16398" y="16398"/>
                  </a:cubicBezTo>
                  <a:cubicBezTo>
                    <a:pt x="26897" y="5898"/>
                    <a:pt x="41137" y="0"/>
                    <a:pt x="55986" y="0"/>
                  </a:cubicBezTo>
                  <a:close/>
                </a:path>
              </a:pathLst>
            </a:custGeom>
            <a:solidFill>
              <a:srgbClr val="E0D8E6"/>
            </a:solidFill>
          </p:spPr>
        </p:sp>
        <p:sp>
          <p:nvSpPr>
            <p:cNvPr name="TextBox 4" id="4"/>
            <p:cNvSpPr txBox="true"/>
            <p:nvPr/>
          </p:nvSpPr>
          <p:spPr>
            <a:xfrm>
              <a:off x="0" y="-38100"/>
              <a:ext cx="1857441" cy="850900"/>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5399329" y="-38735"/>
            <a:ext cx="6386393" cy="1067435"/>
          </a:xfrm>
          <a:prstGeom prst="rect">
            <a:avLst/>
          </a:prstGeom>
        </p:spPr>
        <p:txBody>
          <a:bodyPr anchor="t" rtlCol="false" tIns="0" lIns="0" bIns="0" rIns="0">
            <a:spAutoFit/>
          </a:bodyPr>
          <a:lstStyle/>
          <a:p>
            <a:pPr algn="ctr">
              <a:lnSpc>
                <a:spcPts val="7840"/>
              </a:lnSpc>
              <a:spcBef>
                <a:spcPct val="0"/>
              </a:spcBef>
            </a:pPr>
            <a:r>
              <a:rPr lang="en-US" sz="5600">
                <a:solidFill>
                  <a:srgbClr val="000000"/>
                </a:solidFill>
                <a:latin typeface="Times New Roman Bold"/>
              </a:rPr>
              <a:t>Future Enhancements</a:t>
            </a:r>
          </a:p>
        </p:txBody>
      </p:sp>
      <p:grpSp>
        <p:nvGrpSpPr>
          <p:cNvPr name="Group 6" id="6"/>
          <p:cNvGrpSpPr/>
          <p:nvPr/>
        </p:nvGrpSpPr>
        <p:grpSpPr>
          <a:xfrm rot="0">
            <a:off x="1730948" y="6172200"/>
            <a:ext cx="7052472" cy="3086100"/>
            <a:chOff x="0" y="0"/>
            <a:chExt cx="1857441" cy="812800"/>
          </a:xfrm>
        </p:grpSpPr>
        <p:sp>
          <p:nvSpPr>
            <p:cNvPr name="Freeform 7" id="7"/>
            <p:cNvSpPr/>
            <p:nvPr/>
          </p:nvSpPr>
          <p:spPr>
            <a:xfrm flipH="false" flipV="false" rot="0">
              <a:off x="0" y="0"/>
              <a:ext cx="1857441" cy="812800"/>
            </a:xfrm>
            <a:custGeom>
              <a:avLst/>
              <a:gdLst/>
              <a:ahLst/>
              <a:cxnLst/>
              <a:rect r="r" b="b" t="t" l="l"/>
              <a:pathLst>
                <a:path h="812800" w="1857441">
                  <a:moveTo>
                    <a:pt x="55986" y="0"/>
                  </a:moveTo>
                  <a:lnTo>
                    <a:pt x="1801456" y="0"/>
                  </a:lnTo>
                  <a:cubicBezTo>
                    <a:pt x="1816304" y="0"/>
                    <a:pt x="1830544" y="5898"/>
                    <a:pt x="1841043" y="16398"/>
                  </a:cubicBezTo>
                  <a:cubicBezTo>
                    <a:pt x="1851543" y="26897"/>
                    <a:pt x="1857441" y="41137"/>
                    <a:pt x="1857441" y="55986"/>
                  </a:cubicBezTo>
                  <a:lnTo>
                    <a:pt x="1857441" y="756814"/>
                  </a:lnTo>
                  <a:cubicBezTo>
                    <a:pt x="1857441" y="771663"/>
                    <a:pt x="1851543" y="785903"/>
                    <a:pt x="1841043" y="796402"/>
                  </a:cubicBezTo>
                  <a:cubicBezTo>
                    <a:pt x="1830544" y="806902"/>
                    <a:pt x="1816304" y="812800"/>
                    <a:pt x="1801456" y="812800"/>
                  </a:cubicBezTo>
                  <a:lnTo>
                    <a:pt x="55986" y="812800"/>
                  </a:lnTo>
                  <a:cubicBezTo>
                    <a:pt x="41137" y="812800"/>
                    <a:pt x="26897" y="806902"/>
                    <a:pt x="16398" y="796402"/>
                  </a:cubicBezTo>
                  <a:cubicBezTo>
                    <a:pt x="5898" y="785903"/>
                    <a:pt x="0" y="771663"/>
                    <a:pt x="0" y="756814"/>
                  </a:cubicBezTo>
                  <a:lnTo>
                    <a:pt x="0" y="55986"/>
                  </a:lnTo>
                  <a:cubicBezTo>
                    <a:pt x="0" y="41137"/>
                    <a:pt x="5898" y="26897"/>
                    <a:pt x="16398" y="16398"/>
                  </a:cubicBezTo>
                  <a:cubicBezTo>
                    <a:pt x="26897" y="5898"/>
                    <a:pt x="41137" y="0"/>
                    <a:pt x="55986" y="0"/>
                  </a:cubicBezTo>
                  <a:close/>
                </a:path>
              </a:pathLst>
            </a:custGeom>
            <a:solidFill>
              <a:srgbClr val="E0D8E6"/>
            </a:solidFill>
          </p:spPr>
        </p:sp>
        <p:sp>
          <p:nvSpPr>
            <p:cNvPr name="TextBox 8" id="8"/>
            <p:cNvSpPr txBox="true"/>
            <p:nvPr/>
          </p:nvSpPr>
          <p:spPr>
            <a:xfrm>
              <a:off x="0" y="-38100"/>
              <a:ext cx="1857441"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9501861" y="3401517"/>
            <a:ext cx="7052472" cy="3086100"/>
            <a:chOff x="0" y="0"/>
            <a:chExt cx="1857441" cy="812800"/>
          </a:xfrm>
        </p:grpSpPr>
        <p:sp>
          <p:nvSpPr>
            <p:cNvPr name="Freeform 10" id="10"/>
            <p:cNvSpPr/>
            <p:nvPr/>
          </p:nvSpPr>
          <p:spPr>
            <a:xfrm flipH="false" flipV="false" rot="0">
              <a:off x="0" y="0"/>
              <a:ext cx="1857441" cy="812800"/>
            </a:xfrm>
            <a:custGeom>
              <a:avLst/>
              <a:gdLst/>
              <a:ahLst/>
              <a:cxnLst/>
              <a:rect r="r" b="b" t="t" l="l"/>
              <a:pathLst>
                <a:path h="812800" w="1857441">
                  <a:moveTo>
                    <a:pt x="55986" y="0"/>
                  </a:moveTo>
                  <a:lnTo>
                    <a:pt x="1801456" y="0"/>
                  </a:lnTo>
                  <a:cubicBezTo>
                    <a:pt x="1816304" y="0"/>
                    <a:pt x="1830544" y="5898"/>
                    <a:pt x="1841043" y="16398"/>
                  </a:cubicBezTo>
                  <a:cubicBezTo>
                    <a:pt x="1851543" y="26897"/>
                    <a:pt x="1857441" y="41137"/>
                    <a:pt x="1857441" y="55986"/>
                  </a:cubicBezTo>
                  <a:lnTo>
                    <a:pt x="1857441" y="756814"/>
                  </a:lnTo>
                  <a:cubicBezTo>
                    <a:pt x="1857441" y="771663"/>
                    <a:pt x="1851543" y="785903"/>
                    <a:pt x="1841043" y="796402"/>
                  </a:cubicBezTo>
                  <a:cubicBezTo>
                    <a:pt x="1830544" y="806902"/>
                    <a:pt x="1816304" y="812800"/>
                    <a:pt x="1801456" y="812800"/>
                  </a:cubicBezTo>
                  <a:lnTo>
                    <a:pt x="55986" y="812800"/>
                  </a:lnTo>
                  <a:cubicBezTo>
                    <a:pt x="41137" y="812800"/>
                    <a:pt x="26897" y="806902"/>
                    <a:pt x="16398" y="796402"/>
                  </a:cubicBezTo>
                  <a:cubicBezTo>
                    <a:pt x="5898" y="785903"/>
                    <a:pt x="0" y="771663"/>
                    <a:pt x="0" y="756814"/>
                  </a:cubicBezTo>
                  <a:lnTo>
                    <a:pt x="0" y="55986"/>
                  </a:lnTo>
                  <a:cubicBezTo>
                    <a:pt x="0" y="41137"/>
                    <a:pt x="5898" y="26897"/>
                    <a:pt x="16398" y="16398"/>
                  </a:cubicBezTo>
                  <a:cubicBezTo>
                    <a:pt x="26897" y="5898"/>
                    <a:pt x="41137" y="0"/>
                    <a:pt x="55986" y="0"/>
                  </a:cubicBezTo>
                  <a:close/>
                </a:path>
              </a:pathLst>
            </a:custGeom>
            <a:solidFill>
              <a:srgbClr val="E0D8E6"/>
            </a:solidFill>
          </p:spPr>
        </p:sp>
        <p:sp>
          <p:nvSpPr>
            <p:cNvPr name="TextBox 11" id="11"/>
            <p:cNvSpPr txBox="true"/>
            <p:nvPr/>
          </p:nvSpPr>
          <p:spPr>
            <a:xfrm>
              <a:off x="0" y="-38100"/>
              <a:ext cx="1857441" cy="850900"/>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2085399" y="1561189"/>
            <a:ext cx="6197713" cy="2417445"/>
          </a:xfrm>
          <a:prstGeom prst="rect">
            <a:avLst/>
          </a:prstGeom>
        </p:spPr>
        <p:txBody>
          <a:bodyPr anchor="t" rtlCol="false" tIns="0" lIns="0" bIns="0" rIns="0">
            <a:spAutoFit/>
          </a:bodyPr>
          <a:lstStyle/>
          <a:p>
            <a:pPr algn="just">
              <a:lnSpc>
                <a:spcPts val="3779"/>
              </a:lnSpc>
              <a:spcBef>
                <a:spcPct val="0"/>
              </a:spcBef>
            </a:pPr>
            <a:r>
              <a:rPr lang="en-US" sz="2700">
                <a:solidFill>
                  <a:srgbClr val="000000"/>
                </a:solidFill>
                <a:latin typeface="Times New Roman Bold"/>
              </a:rPr>
              <a:t>Alumni Network Integration:</a:t>
            </a:r>
            <a:r>
              <a:rPr lang="en-US" sz="2700">
                <a:solidFill>
                  <a:srgbClr val="000000"/>
                </a:solidFill>
                <a:latin typeface="Times New Roman"/>
              </a:rPr>
              <a:t> Add a feature for connecting students with alumni for mentorship, career guidance, and networking, enhancing understanding of career pathways and industry insights.</a:t>
            </a:r>
          </a:p>
        </p:txBody>
      </p:sp>
      <p:sp>
        <p:nvSpPr>
          <p:cNvPr name="TextBox 13" id="13"/>
          <p:cNvSpPr txBox="true"/>
          <p:nvPr/>
        </p:nvSpPr>
        <p:spPr>
          <a:xfrm rot="0">
            <a:off x="9735177" y="3683457"/>
            <a:ext cx="6585840" cy="2417445"/>
          </a:xfrm>
          <a:prstGeom prst="rect">
            <a:avLst/>
          </a:prstGeom>
        </p:spPr>
        <p:txBody>
          <a:bodyPr anchor="t" rtlCol="false" tIns="0" lIns="0" bIns="0" rIns="0">
            <a:spAutoFit/>
          </a:bodyPr>
          <a:lstStyle/>
          <a:p>
            <a:pPr algn="just">
              <a:lnSpc>
                <a:spcPts val="3779"/>
              </a:lnSpc>
              <a:spcBef>
                <a:spcPct val="0"/>
              </a:spcBef>
            </a:pPr>
            <a:r>
              <a:rPr lang="en-US" sz="2700">
                <a:solidFill>
                  <a:srgbClr val="000000"/>
                </a:solidFill>
                <a:latin typeface="Times New Roman Bold"/>
              </a:rPr>
              <a:t>College Database Expansion: </a:t>
            </a:r>
            <a:r>
              <a:rPr lang="en-US" sz="2700">
                <a:solidFill>
                  <a:srgbClr val="000000"/>
                </a:solidFill>
                <a:latin typeface="Times New Roman"/>
              </a:rPr>
              <a:t>Continuously update and expand the database to include new engineering colleges and </a:t>
            </a:r>
            <a:r>
              <a:rPr lang="en-US" sz="2700">
                <a:solidFill>
                  <a:srgbClr val="000000"/>
                </a:solidFill>
                <a:latin typeface="Times New Roman"/>
              </a:rPr>
              <a:t>updates on existing ones, ensuring comprehensive and current information for students.</a:t>
            </a:r>
          </a:p>
        </p:txBody>
      </p:sp>
      <p:sp>
        <p:nvSpPr>
          <p:cNvPr name="TextBox 14" id="14"/>
          <p:cNvSpPr txBox="true"/>
          <p:nvPr/>
        </p:nvSpPr>
        <p:spPr>
          <a:xfrm rot="0">
            <a:off x="1921843" y="6382842"/>
            <a:ext cx="6670683" cy="2417445"/>
          </a:xfrm>
          <a:prstGeom prst="rect">
            <a:avLst/>
          </a:prstGeom>
        </p:spPr>
        <p:txBody>
          <a:bodyPr anchor="t" rtlCol="false" tIns="0" lIns="0" bIns="0" rIns="0">
            <a:spAutoFit/>
          </a:bodyPr>
          <a:lstStyle/>
          <a:p>
            <a:pPr algn="just">
              <a:lnSpc>
                <a:spcPts val="3779"/>
              </a:lnSpc>
              <a:spcBef>
                <a:spcPct val="0"/>
              </a:spcBef>
            </a:pPr>
            <a:r>
              <a:rPr lang="en-US" sz="2700">
                <a:solidFill>
                  <a:srgbClr val="000000"/>
                </a:solidFill>
                <a:latin typeface="Times New Roman Bold"/>
              </a:rPr>
              <a:t>Interactive Maps:</a:t>
            </a:r>
            <a:r>
              <a:rPr lang="en-US" sz="2700">
                <a:solidFill>
                  <a:srgbClr val="000000"/>
                </a:solidFill>
                <a:latin typeface="Times New Roman"/>
              </a:rPr>
              <a:t> Implement interactive maps to display the locations of engineering colleges in Karnataka, </a:t>
            </a:r>
            <a:r>
              <a:rPr lang="en-US" sz="2700">
                <a:solidFill>
                  <a:srgbClr val="000000"/>
                </a:solidFill>
                <a:latin typeface="Times New Roman"/>
              </a:rPr>
              <a:t>allowing users to explore colleges based on geographical proximity for an enhanced user experience.</a:t>
            </a:r>
          </a:p>
        </p:txBody>
      </p:sp>
    </p:spTree>
  </p:cSld>
  <p:clrMapOvr>
    <a:masterClrMapping/>
  </p:clrMapOvr>
</p:sld>
</file>

<file path=ppt/slides/slide19.xml><?xml version="1.0" encoding="utf-8"?>
<p:sld xmlns:p="http://schemas.openxmlformats.org/presentationml/2006/main" xmlns:a="http://schemas.openxmlformats.org/drawingml/2006/main">
  <p:cSld>
    <p:bg>
      <p:bgPr>
        <a:solidFill>
          <a:srgbClr val="89A3AD"/>
        </a:solidFill>
      </p:bgPr>
    </p:bg>
    <p:spTree>
      <p:nvGrpSpPr>
        <p:cNvPr id="1" name=""/>
        <p:cNvGrpSpPr/>
        <p:nvPr/>
      </p:nvGrpSpPr>
      <p:grpSpPr>
        <a:xfrm>
          <a:off x="0" y="0"/>
          <a:ext cx="0" cy="0"/>
          <a:chOff x="0" y="0"/>
          <a:chExt cx="0" cy="0"/>
        </a:xfrm>
      </p:grpSpPr>
      <p:sp>
        <p:nvSpPr>
          <p:cNvPr name="TextBox 2" id="2"/>
          <p:cNvSpPr txBox="true"/>
          <p:nvPr/>
        </p:nvSpPr>
        <p:spPr>
          <a:xfrm rot="0">
            <a:off x="5625674" y="727166"/>
            <a:ext cx="5574963" cy="847726"/>
          </a:xfrm>
          <a:prstGeom prst="rect">
            <a:avLst/>
          </a:prstGeom>
        </p:spPr>
        <p:txBody>
          <a:bodyPr anchor="t" rtlCol="false" tIns="0" lIns="0" bIns="0" rIns="0">
            <a:spAutoFit/>
          </a:bodyPr>
          <a:lstStyle/>
          <a:p>
            <a:pPr algn="ctr">
              <a:lnSpc>
                <a:spcPts val="6299"/>
              </a:lnSpc>
              <a:spcBef>
                <a:spcPct val="0"/>
              </a:spcBef>
            </a:pPr>
            <a:r>
              <a:rPr lang="en-US" sz="4499">
                <a:solidFill>
                  <a:srgbClr val="000000"/>
                </a:solidFill>
                <a:latin typeface="Times New Roman Bold"/>
              </a:rPr>
              <a:t>CONCLUSION</a:t>
            </a:r>
          </a:p>
        </p:txBody>
      </p:sp>
      <p:sp>
        <p:nvSpPr>
          <p:cNvPr name="TextBox 3" id="3"/>
          <p:cNvSpPr txBox="true"/>
          <p:nvPr/>
        </p:nvSpPr>
        <p:spPr>
          <a:xfrm rot="0">
            <a:off x="755196" y="2460787"/>
            <a:ext cx="17042946" cy="5539740"/>
          </a:xfrm>
          <a:prstGeom prst="rect">
            <a:avLst/>
          </a:prstGeom>
        </p:spPr>
        <p:txBody>
          <a:bodyPr anchor="t" rtlCol="false" tIns="0" lIns="0" bIns="0" rIns="0">
            <a:spAutoFit/>
          </a:bodyPr>
          <a:lstStyle/>
          <a:p>
            <a:pPr algn="just">
              <a:lnSpc>
                <a:spcPts val="5459"/>
              </a:lnSpc>
              <a:spcBef>
                <a:spcPct val="0"/>
              </a:spcBef>
            </a:pPr>
            <a:r>
              <a:rPr lang="en-US" sz="3899">
                <a:solidFill>
                  <a:srgbClr val="000000"/>
                </a:solidFill>
                <a:latin typeface="Times New Roman"/>
              </a:rPr>
              <a:t>In conclusion, Engineering College Uni-Guide serves two main objectives. It provides a user-friendly platform for KCET qualifiers in Karnataka, offering comprehensive information on engineering colleges to help students make informed decisions. Additionally, it offers personalized recommendations based on students' interests, locations, and branch preferences, simplifying the college selection process. By fulfilling these goals, Engineering College Uni-Guide aims to be a valuable resource for aspiring engineers, guiding them towards successful careers.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TextBox 2" id="2"/>
          <p:cNvSpPr txBox="true"/>
          <p:nvPr/>
        </p:nvSpPr>
        <p:spPr>
          <a:xfrm rot="0">
            <a:off x="2553980" y="809625"/>
            <a:ext cx="13180039" cy="1067435"/>
          </a:xfrm>
          <a:prstGeom prst="rect">
            <a:avLst/>
          </a:prstGeom>
        </p:spPr>
        <p:txBody>
          <a:bodyPr anchor="t" rtlCol="false" tIns="0" lIns="0" bIns="0" rIns="0">
            <a:spAutoFit/>
          </a:bodyPr>
          <a:lstStyle/>
          <a:p>
            <a:pPr algn="ctr">
              <a:lnSpc>
                <a:spcPts val="7840"/>
              </a:lnSpc>
            </a:pPr>
            <a:r>
              <a:rPr lang="en-US" sz="5600">
                <a:solidFill>
                  <a:srgbClr val="000000"/>
                </a:solidFill>
                <a:latin typeface="Times New Roman Bold"/>
              </a:rPr>
              <a:t>CONTENT</a:t>
            </a:r>
          </a:p>
        </p:txBody>
      </p:sp>
      <p:sp>
        <p:nvSpPr>
          <p:cNvPr name="TextBox 3" id="3"/>
          <p:cNvSpPr txBox="true"/>
          <p:nvPr/>
        </p:nvSpPr>
        <p:spPr>
          <a:xfrm rot="0">
            <a:off x="1221986" y="2759717"/>
            <a:ext cx="4480960" cy="739140"/>
          </a:xfrm>
          <a:prstGeom prst="rect">
            <a:avLst/>
          </a:prstGeom>
        </p:spPr>
        <p:txBody>
          <a:bodyPr anchor="t" rtlCol="false" tIns="0" lIns="0" bIns="0" rIns="0">
            <a:spAutoFit/>
          </a:bodyPr>
          <a:lstStyle/>
          <a:p>
            <a:pPr algn="l" marL="842008" indent="-421004" lvl="1">
              <a:lnSpc>
                <a:spcPts val="5459"/>
              </a:lnSpc>
              <a:buFont typeface="Arial"/>
              <a:buChar char="•"/>
            </a:pPr>
            <a:r>
              <a:rPr lang="en-US" sz="3899">
                <a:solidFill>
                  <a:srgbClr val="000000"/>
                </a:solidFill>
                <a:latin typeface="Times New Roman Bold"/>
              </a:rPr>
              <a:t>Introduction</a:t>
            </a:r>
          </a:p>
        </p:txBody>
      </p:sp>
      <p:sp>
        <p:nvSpPr>
          <p:cNvPr name="TextBox 4" id="4"/>
          <p:cNvSpPr txBox="true"/>
          <p:nvPr/>
        </p:nvSpPr>
        <p:spPr>
          <a:xfrm rot="0">
            <a:off x="1221986" y="3501368"/>
            <a:ext cx="5241454" cy="739140"/>
          </a:xfrm>
          <a:prstGeom prst="rect">
            <a:avLst/>
          </a:prstGeom>
        </p:spPr>
        <p:txBody>
          <a:bodyPr anchor="t" rtlCol="false" tIns="0" lIns="0" bIns="0" rIns="0">
            <a:spAutoFit/>
          </a:bodyPr>
          <a:lstStyle/>
          <a:p>
            <a:pPr algn="l" marL="842008" indent="-421004" lvl="1">
              <a:lnSpc>
                <a:spcPts val="5459"/>
              </a:lnSpc>
              <a:buFont typeface="Arial"/>
              <a:buChar char="•"/>
            </a:pPr>
            <a:r>
              <a:rPr lang="en-US" sz="3899">
                <a:solidFill>
                  <a:srgbClr val="000000"/>
                </a:solidFill>
                <a:latin typeface="Times New Roman Bold"/>
              </a:rPr>
              <a:t>Literary Review </a:t>
            </a:r>
          </a:p>
        </p:txBody>
      </p:sp>
      <p:sp>
        <p:nvSpPr>
          <p:cNvPr name="Freeform 5" id="5"/>
          <p:cNvSpPr/>
          <p:nvPr/>
        </p:nvSpPr>
        <p:spPr>
          <a:xfrm flipH="false" flipV="false" rot="0">
            <a:off x="-1473282" y="6335217"/>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221986" y="5882640"/>
            <a:ext cx="6920173" cy="1424940"/>
          </a:xfrm>
          <a:prstGeom prst="rect">
            <a:avLst/>
          </a:prstGeom>
        </p:spPr>
        <p:txBody>
          <a:bodyPr anchor="t" rtlCol="false" tIns="0" lIns="0" bIns="0" rIns="0">
            <a:spAutoFit/>
          </a:bodyPr>
          <a:lstStyle/>
          <a:p>
            <a:pPr algn="l" marL="842008" indent="-421004" lvl="1">
              <a:lnSpc>
                <a:spcPts val="5459"/>
              </a:lnSpc>
              <a:buFont typeface="Arial"/>
              <a:buChar char="•"/>
            </a:pPr>
            <a:r>
              <a:rPr lang="en-US" sz="3899">
                <a:solidFill>
                  <a:srgbClr val="000000"/>
                </a:solidFill>
                <a:latin typeface="Times New Roman Bold"/>
              </a:rPr>
              <a:t>Test cases and Results</a:t>
            </a:r>
          </a:p>
          <a:p>
            <a:pPr algn="l" marL="842008" indent="-421004" lvl="1">
              <a:lnSpc>
                <a:spcPts val="5459"/>
              </a:lnSpc>
              <a:buFont typeface="Arial"/>
              <a:buChar char="•"/>
            </a:pPr>
          </a:p>
        </p:txBody>
      </p:sp>
      <p:sp>
        <p:nvSpPr>
          <p:cNvPr name="TextBox 7" id="7"/>
          <p:cNvSpPr txBox="true"/>
          <p:nvPr/>
        </p:nvSpPr>
        <p:spPr>
          <a:xfrm rot="0">
            <a:off x="1221986" y="4322434"/>
            <a:ext cx="4480960" cy="739140"/>
          </a:xfrm>
          <a:prstGeom prst="rect">
            <a:avLst/>
          </a:prstGeom>
        </p:spPr>
        <p:txBody>
          <a:bodyPr anchor="t" rtlCol="false" tIns="0" lIns="0" bIns="0" rIns="0">
            <a:spAutoFit/>
          </a:bodyPr>
          <a:lstStyle/>
          <a:p>
            <a:pPr algn="l" marL="842008" indent="-421004" lvl="1">
              <a:lnSpc>
                <a:spcPts val="5459"/>
              </a:lnSpc>
              <a:buFont typeface="Arial"/>
              <a:buChar char="•"/>
            </a:pPr>
            <a:r>
              <a:rPr lang="en-US" sz="3899">
                <a:solidFill>
                  <a:srgbClr val="000000"/>
                </a:solidFill>
                <a:latin typeface="Times New Roman Bold"/>
              </a:rPr>
              <a:t>Design</a:t>
            </a:r>
          </a:p>
        </p:txBody>
      </p:sp>
      <p:sp>
        <p:nvSpPr>
          <p:cNvPr name="TextBox 8" id="8"/>
          <p:cNvSpPr txBox="true"/>
          <p:nvPr/>
        </p:nvSpPr>
        <p:spPr>
          <a:xfrm rot="0">
            <a:off x="1221986" y="5143500"/>
            <a:ext cx="4480960" cy="739140"/>
          </a:xfrm>
          <a:prstGeom prst="rect">
            <a:avLst/>
          </a:prstGeom>
        </p:spPr>
        <p:txBody>
          <a:bodyPr anchor="t" rtlCol="false" tIns="0" lIns="0" bIns="0" rIns="0">
            <a:spAutoFit/>
          </a:bodyPr>
          <a:lstStyle/>
          <a:p>
            <a:pPr algn="l" marL="842008" indent="-421004" lvl="1">
              <a:lnSpc>
                <a:spcPts val="5459"/>
              </a:lnSpc>
              <a:buFont typeface="Arial"/>
              <a:buChar char="•"/>
            </a:pPr>
            <a:r>
              <a:rPr lang="en-US" sz="3899">
                <a:solidFill>
                  <a:srgbClr val="000000"/>
                </a:solidFill>
                <a:latin typeface="Times New Roman Bold"/>
              </a:rPr>
              <a:t>Implementation</a:t>
            </a:r>
          </a:p>
        </p:txBody>
      </p:sp>
      <p:sp>
        <p:nvSpPr>
          <p:cNvPr name="TextBox 9" id="9"/>
          <p:cNvSpPr txBox="true"/>
          <p:nvPr/>
        </p:nvSpPr>
        <p:spPr>
          <a:xfrm rot="0">
            <a:off x="1221986" y="6568440"/>
            <a:ext cx="6177803" cy="739140"/>
          </a:xfrm>
          <a:prstGeom prst="rect">
            <a:avLst/>
          </a:prstGeom>
        </p:spPr>
        <p:txBody>
          <a:bodyPr anchor="t" rtlCol="false" tIns="0" lIns="0" bIns="0" rIns="0">
            <a:spAutoFit/>
          </a:bodyPr>
          <a:lstStyle/>
          <a:p>
            <a:pPr algn="l" marL="842008" indent="-421004" lvl="1">
              <a:lnSpc>
                <a:spcPts val="5459"/>
              </a:lnSpc>
              <a:buFont typeface="Arial"/>
              <a:buChar char="•"/>
            </a:pPr>
            <a:r>
              <a:rPr lang="en-US" sz="3899">
                <a:solidFill>
                  <a:srgbClr val="000000"/>
                </a:solidFill>
                <a:latin typeface="Times New Roman Bold"/>
              </a:rPr>
              <a:t>Future Enhancements</a:t>
            </a:r>
          </a:p>
        </p:txBody>
      </p:sp>
      <p:sp>
        <p:nvSpPr>
          <p:cNvPr name="TextBox 10" id="10"/>
          <p:cNvSpPr txBox="true"/>
          <p:nvPr/>
        </p:nvSpPr>
        <p:spPr>
          <a:xfrm rot="0">
            <a:off x="1221986" y="7307580"/>
            <a:ext cx="5369076" cy="739140"/>
          </a:xfrm>
          <a:prstGeom prst="rect">
            <a:avLst/>
          </a:prstGeom>
        </p:spPr>
        <p:txBody>
          <a:bodyPr anchor="t" rtlCol="false" tIns="0" lIns="0" bIns="0" rIns="0">
            <a:spAutoFit/>
          </a:bodyPr>
          <a:lstStyle/>
          <a:p>
            <a:pPr algn="l" marL="842008" indent="-421004" lvl="1">
              <a:lnSpc>
                <a:spcPts val="5459"/>
              </a:lnSpc>
              <a:buFont typeface="Arial"/>
              <a:buChar char="•"/>
            </a:pPr>
            <a:r>
              <a:rPr lang="en-US" sz="3899">
                <a:solidFill>
                  <a:srgbClr val="000000"/>
                </a:solidFill>
                <a:latin typeface="Times New Roman Bold"/>
              </a:rPr>
              <a:t>References</a:t>
            </a:r>
          </a:p>
        </p:txBody>
      </p:sp>
      <p:sp>
        <p:nvSpPr>
          <p:cNvPr name="Freeform 11" id="11"/>
          <p:cNvSpPr/>
          <p:nvPr/>
        </p:nvSpPr>
        <p:spPr>
          <a:xfrm flipH="false" flipV="false" rot="0">
            <a:off x="14268871" y="-1535883"/>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501238" y="4741720"/>
            <a:ext cx="9877733" cy="9877733"/>
          </a:xfrm>
          <a:custGeom>
            <a:avLst/>
            <a:gdLst/>
            <a:ahLst/>
            <a:cxnLst/>
            <a:rect r="r" b="b" t="t" l="l"/>
            <a:pathLst>
              <a:path h="9877733" w="9877733">
                <a:moveTo>
                  <a:pt x="0" y="0"/>
                </a:moveTo>
                <a:lnTo>
                  <a:pt x="9877733" y="0"/>
                </a:lnTo>
                <a:lnTo>
                  <a:pt x="9877733" y="9877732"/>
                </a:lnTo>
                <a:lnTo>
                  <a:pt x="0" y="98777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6140177" y="1028700"/>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028700" y="542642"/>
            <a:ext cx="5730766" cy="962025"/>
          </a:xfrm>
          <a:prstGeom prst="rect">
            <a:avLst/>
          </a:prstGeom>
        </p:spPr>
        <p:txBody>
          <a:bodyPr anchor="t" rtlCol="false" tIns="0" lIns="0" bIns="0" rIns="0">
            <a:spAutoFit/>
          </a:bodyPr>
          <a:lstStyle/>
          <a:p>
            <a:pPr algn="l">
              <a:lnSpc>
                <a:spcPts val="6720"/>
              </a:lnSpc>
            </a:pPr>
            <a:r>
              <a:rPr lang="en-US" sz="5600">
                <a:solidFill>
                  <a:srgbClr val="171616"/>
                </a:solidFill>
                <a:latin typeface="Times New Roman Bold"/>
              </a:rPr>
              <a:t>REFERENCES</a:t>
            </a:r>
          </a:p>
        </p:txBody>
      </p:sp>
      <p:sp>
        <p:nvSpPr>
          <p:cNvPr name="TextBox 6" id="6"/>
          <p:cNvSpPr txBox="true"/>
          <p:nvPr/>
        </p:nvSpPr>
        <p:spPr>
          <a:xfrm rot="0">
            <a:off x="848717" y="2276475"/>
            <a:ext cx="16590566" cy="5915025"/>
          </a:xfrm>
          <a:prstGeom prst="rect">
            <a:avLst/>
          </a:prstGeom>
        </p:spPr>
        <p:txBody>
          <a:bodyPr anchor="t" rtlCol="false" tIns="0" lIns="0" bIns="0" rIns="0">
            <a:spAutoFit/>
          </a:bodyPr>
          <a:lstStyle/>
          <a:p>
            <a:pPr algn="l" marL="647700" indent="-323850" lvl="1">
              <a:lnSpc>
                <a:spcPts val="4200"/>
              </a:lnSpc>
              <a:buFont typeface="Arial"/>
              <a:buChar char="•"/>
            </a:pPr>
            <a:r>
              <a:rPr lang="en-US" sz="3000">
                <a:solidFill>
                  <a:srgbClr val="000000"/>
                </a:solidFill>
                <a:latin typeface="Times New Roman"/>
              </a:rPr>
              <a:t>https://www.researchgate.net/publication/370487450_Information_Retrieval_System_for_College_Search </a:t>
            </a:r>
          </a:p>
          <a:p>
            <a:pPr algn="l">
              <a:lnSpc>
                <a:spcPts val="4200"/>
              </a:lnSpc>
            </a:pPr>
            <a:r>
              <a:rPr lang="en-US" sz="3000">
                <a:solidFill>
                  <a:srgbClr val="000000"/>
                </a:solidFill>
                <a:latin typeface="Times New Roman"/>
              </a:rPr>
              <a:t> </a:t>
            </a:r>
          </a:p>
          <a:p>
            <a:pPr algn="l" marL="647700" indent="-323850" lvl="1">
              <a:lnSpc>
                <a:spcPts val="4200"/>
              </a:lnSpc>
              <a:buFont typeface="Arial"/>
              <a:buChar char="•"/>
            </a:pPr>
            <a:r>
              <a:rPr lang="en-US" sz="3000">
                <a:solidFill>
                  <a:srgbClr val="000000"/>
                </a:solidFill>
                <a:latin typeface="Times New Roman"/>
              </a:rPr>
              <a:t>https://www.collegedekho.com</a:t>
            </a:r>
          </a:p>
          <a:p>
            <a:pPr algn="l">
              <a:lnSpc>
                <a:spcPts val="4200"/>
              </a:lnSpc>
            </a:pPr>
          </a:p>
          <a:p>
            <a:pPr algn="l" marL="647700" indent="-323850" lvl="1">
              <a:lnSpc>
                <a:spcPts val="4200"/>
              </a:lnSpc>
              <a:buFont typeface="Arial"/>
              <a:buChar char="•"/>
            </a:pPr>
            <a:r>
              <a:rPr lang="en-US" sz="3000">
                <a:solidFill>
                  <a:srgbClr val="000000"/>
                </a:solidFill>
                <a:latin typeface="Times New Roman"/>
              </a:rPr>
              <a:t>https://www.academia.edu/52407274</a:t>
            </a:r>
          </a:p>
          <a:p>
            <a:pPr algn="l">
              <a:lnSpc>
                <a:spcPts val="4200"/>
              </a:lnSpc>
            </a:pPr>
          </a:p>
          <a:p>
            <a:pPr algn="l" marL="647700" indent="-323850" lvl="1">
              <a:lnSpc>
                <a:spcPts val="4200"/>
              </a:lnSpc>
              <a:buFont typeface="Arial"/>
              <a:buChar char="•"/>
            </a:pPr>
            <a:r>
              <a:rPr lang="en-US" sz="3000">
                <a:solidFill>
                  <a:srgbClr val="000000"/>
                </a:solidFill>
                <a:latin typeface="Times New Roman"/>
              </a:rPr>
              <a:t>https://cetonline.karnataka.gov.in/kea/</a:t>
            </a:r>
          </a:p>
          <a:p>
            <a:pPr algn="l">
              <a:lnSpc>
                <a:spcPts val="4200"/>
              </a:lnSpc>
            </a:pPr>
          </a:p>
          <a:p>
            <a:pPr algn="l" marL="647700" indent="-323850" lvl="1">
              <a:lnSpc>
                <a:spcPts val="4200"/>
              </a:lnSpc>
              <a:buFont typeface="Arial"/>
              <a:buChar char="•"/>
            </a:pPr>
            <a:r>
              <a:rPr lang="en-US" sz="3000">
                <a:solidFill>
                  <a:srgbClr val="000000"/>
                </a:solidFill>
                <a:latin typeface="Times New Roman"/>
              </a:rPr>
              <a:t>https://www.vocso.com/case-study/colleges18-colleges-search-website-development</a:t>
            </a:r>
          </a:p>
          <a:p>
            <a:pPr algn="l">
              <a:lnSpc>
                <a:spcPts val="4200"/>
              </a:lnSpc>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111" r="0" b="-9111"/>
            </a:stretch>
          </a:blipFill>
        </p:spPr>
      </p:sp>
      <p:sp>
        <p:nvSpPr>
          <p:cNvPr name="Freeform 3" id="3"/>
          <p:cNvSpPr/>
          <p:nvPr/>
        </p:nvSpPr>
        <p:spPr>
          <a:xfrm flipH="false" flipV="false" rot="0">
            <a:off x="14923308" y="-1307292"/>
            <a:ext cx="4671984" cy="4671984"/>
          </a:xfrm>
          <a:custGeom>
            <a:avLst/>
            <a:gdLst/>
            <a:ahLst/>
            <a:cxnLst/>
            <a:rect r="r" b="b" t="t" l="l"/>
            <a:pathLst>
              <a:path h="4671984" w="4671984">
                <a:moveTo>
                  <a:pt x="0" y="0"/>
                </a:moveTo>
                <a:lnTo>
                  <a:pt x="4671984" y="0"/>
                </a:lnTo>
                <a:lnTo>
                  <a:pt x="4671984" y="4671984"/>
                </a:lnTo>
                <a:lnTo>
                  <a:pt x="0" y="46719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526091" y="3751666"/>
            <a:ext cx="13235817" cy="2067224"/>
          </a:xfrm>
          <a:prstGeom prst="rect">
            <a:avLst/>
          </a:prstGeom>
        </p:spPr>
        <p:txBody>
          <a:bodyPr anchor="t" rtlCol="false" tIns="0" lIns="0" bIns="0" rIns="0">
            <a:spAutoFit/>
          </a:bodyPr>
          <a:lstStyle/>
          <a:p>
            <a:pPr algn="ctr">
              <a:lnSpc>
                <a:spcPts val="15976"/>
              </a:lnSpc>
              <a:spcBef>
                <a:spcPct val="0"/>
              </a:spcBef>
            </a:pPr>
            <a:r>
              <a:rPr lang="en-US" sz="11411">
                <a:solidFill>
                  <a:srgbClr val="FFFFFF"/>
                </a:solidFill>
                <a:latin typeface="Poppins Ultra-Bold"/>
              </a:rPr>
              <a:t>Thank You</a:t>
            </a:r>
          </a:p>
        </p:txBody>
      </p:sp>
      <p:sp>
        <p:nvSpPr>
          <p:cNvPr name="Freeform 5" id="5"/>
          <p:cNvSpPr/>
          <p:nvPr/>
        </p:nvSpPr>
        <p:spPr>
          <a:xfrm flipH="false" flipV="false" rot="0">
            <a:off x="-1307292" y="6922308"/>
            <a:ext cx="4671984" cy="4671984"/>
          </a:xfrm>
          <a:custGeom>
            <a:avLst/>
            <a:gdLst/>
            <a:ahLst/>
            <a:cxnLst/>
            <a:rect r="r" b="b" t="t" l="l"/>
            <a:pathLst>
              <a:path h="4671984" w="4671984">
                <a:moveTo>
                  <a:pt x="0" y="0"/>
                </a:moveTo>
                <a:lnTo>
                  <a:pt x="4671984" y="0"/>
                </a:lnTo>
                <a:lnTo>
                  <a:pt x="4671984" y="4671984"/>
                </a:lnTo>
                <a:lnTo>
                  <a:pt x="0" y="46719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2856594" y="1028700"/>
            <a:ext cx="1391836" cy="1391836"/>
          </a:xfrm>
          <a:custGeom>
            <a:avLst/>
            <a:gdLst/>
            <a:ahLst/>
            <a:cxnLst/>
            <a:rect r="r" b="b" t="t" l="l"/>
            <a:pathLst>
              <a:path h="1391836" w="1391836">
                <a:moveTo>
                  <a:pt x="0" y="0"/>
                </a:moveTo>
                <a:lnTo>
                  <a:pt x="1391836" y="0"/>
                </a:lnTo>
                <a:lnTo>
                  <a:pt x="1391836" y="1391836"/>
                </a:lnTo>
                <a:lnTo>
                  <a:pt x="0" y="139183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5465163" y="3776299"/>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4039570" y="7866464"/>
            <a:ext cx="1391836" cy="1391836"/>
          </a:xfrm>
          <a:custGeom>
            <a:avLst/>
            <a:gdLst/>
            <a:ahLst/>
            <a:cxnLst/>
            <a:rect r="r" b="b" t="t" l="l"/>
            <a:pathLst>
              <a:path h="1391836" w="1391836">
                <a:moveTo>
                  <a:pt x="0" y="0"/>
                </a:moveTo>
                <a:lnTo>
                  <a:pt x="1391836" y="0"/>
                </a:lnTo>
                <a:lnTo>
                  <a:pt x="1391836" y="1391836"/>
                </a:lnTo>
                <a:lnTo>
                  <a:pt x="0" y="139183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2229345" y="5917209"/>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31787" y="5143500"/>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787373" y="1992928"/>
            <a:ext cx="6729803" cy="6729776"/>
            <a:chOff x="0" y="0"/>
            <a:chExt cx="6350000" cy="6349975"/>
          </a:xfrm>
        </p:grpSpPr>
        <p:sp>
          <p:nvSpPr>
            <p:cNvPr name="Freeform 5" id="5"/>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6"/>
              <a:stretch>
                <a:fillRect l="-20175" t="0" r="-20175" b="0"/>
              </a:stretch>
            </a:blipFill>
          </p:spPr>
        </p:sp>
      </p:grpSp>
      <p:sp>
        <p:nvSpPr>
          <p:cNvPr name="Freeform 6" id="6"/>
          <p:cNvSpPr/>
          <p:nvPr/>
        </p:nvSpPr>
        <p:spPr>
          <a:xfrm flipH="false" flipV="false" rot="0">
            <a:off x="6907080" y="2262034"/>
            <a:ext cx="951933" cy="951933"/>
          </a:xfrm>
          <a:custGeom>
            <a:avLst/>
            <a:gdLst/>
            <a:ahLst/>
            <a:cxnLst/>
            <a:rect r="r" b="b" t="t" l="l"/>
            <a:pathLst>
              <a:path h="951933" w="951933">
                <a:moveTo>
                  <a:pt x="0" y="0"/>
                </a:moveTo>
                <a:lnTo>
                  <a:pt x="951933" y="0"/>
                </a:lnTo>
                <a:lnTo>
                  <a:pt x="951933" y="951933"/>
                </a:lnTo>
                <a:lnTo>
                  <a:pt x="0" y="9519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9759106" y="747838"/>
            <a:ext cx="6726842" cy="1809750"/>
          </a:xfrm>
          <a:prstGeom prst="rect">
            <a:avLst/>
          </a:prstGeom>
        </p:spPr>
        <p:txBody>
          <a:bodyPr anchor="t" rtlCol="false" tIns="0" lIns="0" bIns="0" rIns="0">
            <a:spAutoFit/>
          </a:bodyPr>
          <a:lstStyle/>
          <a:p>
            <a:pPr algn="l">
              <a:lnSpc>
                <a:spcPts val="6720"/>
              </a:lnSpc>
            </a:pPr>
            <a:r>
              <a:rPr lang="en-US" sz="5600">
                <a:solidFill>
                  <a:srgbClr val="171616"/>
                </a:solidFill>
                <a:latin typeface="Times New Roman Bold"/>
              </a:rPr>
              <a:t>INTRODUCTION</a:t>
            </a:r>
          </a:p>
          <a:p>
            <a:pPr algn="l">
              <a:lnSpc>
                <a:spcPts val="6720"/>
              </a:lnSpc>
            </a:pPr>
          </a:p>
        </p:txBody>
      </p:sp>
      <p:sp>
        <p:nvSpPr>
          <p:cNvPr name="TextBox 8" id="8"/>
          <p:cNvSpPr txBox="true"/>
          <p:nvPr/>
        </p:nvSpPr>
        <p:spPr>
          <a:xfrm rot="0">
            <a:off x="8665650" y="1869103"/>
            <a:ext cx="9238744" cy="8048625"/>
          </a:xfrm>
          <a:prstGeom prst="rect">
            <a:avLst/>
          </a:prstGeom>
        </p:spPr>
        <p:txBody>
          <a:bodyPr anchor="t" rtlCol="false" tIns="0" lIns="0" bIns="0" rIns="0">
            <a:spAutoFit/>
          </a:bodyPr>
          <a:lstStyle/>
          <a:p>
            <a:pPr algn="l">
              <a:lnSpc>
                <a:spcPts val="4200"/>
              </a:lnSpc>
            </a:pPr>
            <a:r>
              <a:rPr lang="en-US" sz="3000">
                <a:solidFill>
                  <a:srgbClr val="171616"/>
                </a:solidFill>
                <a:latin typeface="Times New Roman"/>
              </a:rPr>
              <a:t>Colleges play a pivotal role in students' lives, offering a platform for academic growth, personal development, and career preparation.</a:t>
            </a:r>
          </a:p>
          <a:p>
            <a:pPr algn="l">
              <a:lnSpc>
                <a:spcPts val="4200"/>
              </a:lnSpc>
            </a:pPr>
          </a:p>
          <a:p>
            <a:pPr algn="l">
              <a:lnSpc>
                <a:spcPts val="4200"/>
              </a:lnSpc>
            </a:pPr>
            <a:r>
              <a:rPr lang="en-US" sz="3000">
                <a:solidFill>
                  <a:srgbClr val="171616"/>
                </a:solidFill>
                <a:latin typeface="Times New Roman"/>
              </a:rPr>
              <a:t> With around 600 engineering colleges in Karnataka, each offering a variety of courses, finding the right one can be challenging and time-consuming. </a:t>
            </a:r>
          </a:p>
          <a:p>
            <a:pPr algn="l">
              <a:lnSpc>
                <a:spcPts val="4200"/>
              </a:lnSpc>
            </a:pPr>
          </a:p>
          <a:p>
            <a:pPr algn="l">
              <a:lnSpc>
                <a:spcPts val="4200"/>
              </a:lnSpc>
            </a:pPr>
            <a:r>
              <a:rPr lang="en-US" sz="3000">
                <a:solidFill>
                  <a:srgbClr val="171616"/>
                </a:solidFill>
                <a:latin typeface="Times New Roman"/>
              </a:rPr>
              <a:t>To simplify this process, we are creating a website that will serve as a one-stop destination for comprehensive information on all engineering institutions in Karnataka. </a:t>
            </a:r>
          </a:p>
          <a:p>
            <a:pPr algn="l">
              <a:lnSpc>
                <a:spcPts val="4200"/>
              </a:lnSpc>
            </a:pPr>
          </a:p>
          <a:p>
            <a:pPr algn="l">
              <a:lnSpc>
                <a:spcPts val="4200"/>
              </a:lnSpc>
              <a:spcBef>
                <a:spcPct val="0"/>
              </a:spcBef>
            </a:pPr>
            <a:r>
              <a:rPr lang="en-US" sz="3000">
                <a:solidFill>
                  <a:srgbClr val="171616"/>
                </a:solidFill>
                <a:latin typeface="Times New Roman"/>
              </a:rPr>
              <a:t>Our platform will feature detailed college profiles, course offerings, admission criteria, reviews, and more, making it easier for students to make informed decisions.</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89A3AD"/>
        </a:solidFill>
      </p:bgPr>
    </p:bg>
    <p:spTree>
      <p:nvGrpSpPr>
        <p:cNvPr id="1" name=""/>
        <p:cNvGrpSpPr/>
        <p:nvPr/>
      </p:nvGrpSpPr>
      <p:grpSpPr>
        <a:xfrm>
          <a:off x="0" y="0"/>
          <a:ext cx="0" cy="0"/>
          <a:chOff x="0" y="0"/>
          <a:chExt cx="0" cy="0"/>
        </a:xfrm>
      </p:grpSpPr>
      <p:sp>
        <p:nvSpPr>
          <p:cNvPr name="TextBox 2" id="2"/>
          <p:cNvSpPr txBox="true"/>
          <p:nvPr/>
        </p:nvSpPr>
        <p:spPr>
          <a:xfrm rot="0">
            <a:off x="4009878" y="490538"/>
            <a:ext cx="9930454" cy="962025"/>
          </a:xfrm>
          <a:prstGeom prst="rect">
            <a:avLst/>
          </a:prstGeom>
        </p:spPr>
        <p:txBody>
          <a:bodyPr anchor="t" rtlCol="false" tIns="0" lIns="0" bIns="0" rIns="0">
            <a:spAutoFit/>
          </a:bodyPr>
          <a:lstStyle/>
          <a:p>
            <a:pPr algn="l">
              <a:lnSpc>
                <a:spcPts val="6720"/>
              </a:lnSpc>
            </a:pPr>
            <a:r>
              <a:rPr lang="en-US" sz="5600">
                <a:solidFill>
                  <a:srgbClr val="171616"/>
                </a:solidFill>
                <a:latin typeface="Times New Roman Bold"/>
              </a:rPr>
              <a:t>LITERATURE REVIEW</a:t>
            </a:r>
          </a:p>
        </p:txBody>
      </p:sp>
      <p:sp>
        <p:nvSpPr>
          <p:cNvPr name="TextBox 3" id="3"/>
          <p:cNvSpPr txBox="true"/>
          <p:nvPr/>
        </p:nvSpPr>
        <p:spPr>
          <a:xfrm rot="0">
            <a:off x="1224001" y="1623184"/>
            <a:ext cx="15325005" cy="5839302"/>
          </a:xfrm>
          <a:prstGeom prst="rect">
            <a:avLst/>
          </a:prstGeom>
        </p:spPr>
        <p:txBody>
          <a:bodyPr anchor="t" rtlCol="false" tIns="0" lIns="0" bIns="0" rIns="0">
            <a:spAutoFit/>
          </a:bodyPr>
          <a:lstStyle/>
          <a:p>
            <a:pPr algn="l">
              <a:lnSpc>
                <a:spcPts val="4151"/>
              </a:lnSpc>
            </a:pPr>
            <a:r>
              <a:rPr lang="en-US" sz="2965">
                <a:solidFill>
                  <a:srgbClr val="171616"/>
                </a:solidFill>
                <a:latin typeface="Times New Roman"/>
              </a:rPr>
              <a:t>In Manual system ,users have to search each and every college individually for the admission process by physically gathering information, to obtain the desired information or by visiting college websites .</a:t>
            </a:r>
          </a:p>
          <a:p>
            <a:pPr algn="l">
              <a:lnSpc>
                <a:spcPts val="4151"/>
              </a:lnSpc>
            </a:pPr>
          </a:p>
          <a:p>
            <a:pPr algn="l">
              <a:lnSpc>
                <a:spcPts val="4151"/>
              </a:lnSpc>
            </a:pPr>
            <a:r>
              <a:rPr lang="en-US" sz="2965">
                <a:solidFill>
                  <a:srgbClr val="171616"/>
                </a:solidFill>
                <a:latin typeface="Times New Roman"/>
              </a:rPr>
              <a:t> [1] provides information about techniques and tools to build an effective information retrieval system for college search which can help students save time and effort in their college search.</a:t>
            </a:r>
          </a:p>
          <a:p>
            <a:pPr algn="l">
              <a:lnSpc>
                <a:spcPts val="4151"/>
              </a:lnSpc>
            </a:pPr>
          </a:p>
          <a:p>
            <a:pPr algn="l">
              <a:lnSpc>
                <a:spcPts val="4151"/>
              </a:lnSpc>
            </a:pPr>
            <a:r>
              <a:rPr lang="en-US" sz="2965">
                <a:solidFill>
                  <a:srgbClr val="171616"/>
                </a:solidFill>
                <a:latin typeface="Times New Roman"/>
              </a:rPr>
              <a:t>There are existing websites like College18.com, Collegedunia.com etc. which presents the information about various colleges present all over India but here issue is no one has provided exclusively for the colleges present in Karnataka.</a:t>
            </a:r>
          </a:p>
          <a:p>
            <a:pPr algn="l">
              <a:lnSpc>
                <a:spcPts val="4151"/>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89A3AD"/>
        </a:solidFill>
      </p:bgPr>
    </p:bg>
    <p:spTree>
      <p:nvGrpSpPr>
        <p:cNvPr id="1" name=""/>
        <p:cNvGrpSpPr/>
        <p:nvPr/>
      </p:nvGrpSpPr>
      <p:grpSpPr>
        <a:xfrm>
          <a:off x="0" y="0"/>
          <a:ext cx="0" cy="0"/>
          <a:chOff x="0" y="0"/>
          <a:chExt cx="0" cy="0"/>
        </a:xfrm>
      </p:grpSpPr>
      <p:sp>
        <p:nvSpPr>
          <p:cNvPr name="TextBox 2" id="2"/>
          <p:cNvSpPr txBox="true"/>
          <p:nvPr/>
        </p:nvSpPr>
        <p:spPr>
          <a:xfrm rot="0">
            <a:off x="0" y="3044291"/>
            <a:ext cx="18288000" cy="3195319"/>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DESIGN AND IMPLEMENTATION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3492185" y="1730332"/>
            <a:ext cx="10774664" cy="6435220"/>
          </a:xfrm>
          <a:custGeom>
            <a:avLst/>
            <a:gdLst/>
            <a:ahLst/>
            <a:cxnLst/>
            <a:rect r="r" b="b" t="t" l="l"/>
            <a:pathLst>
              <a:path h="6435220" w="10774664">
                <a:moveTo>
                  <a:pt x="0" y="0"/>
                </a:moveTo>
                <a:lnTo>
                  <a:pt x="10774664" y="0"/>
                </a:lnTo>
                <a:lnTo>
                  <a:pt x="10774664" y="6435220"/>
                </a:lnTo>
                <a:lnTo>
                  <a:pt x="0" y="6435220"/>
                </a:lnTo>
                <a:lnTo>
                  <a:pt x="0" y="0"/>
                </a:lnTo>
                <a:close/>
              </a:path>
            </a:pathLst>
          </a:custGeom>
          <a:blipFill>
            <a:blip r:embed="rId2"/>
            <a:stretch>
              <a:fillRect l="0" t="-5777" r="0" b="-5777"/>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856787" y="732181"/>
            <a:ext cx="7569488" cy="8066979"/>
          </a:xfrm>
          <a:custGeom>
            <a:avLst/>
            <a:gdLst/>
            <a:ahLst/>
            <a:cxnLst/>
            <a:rect r="r" b="b" t="t" l="l"/>
            <a:pathLst>
              <a:path h="8066979" w="7569488">
                <a:moveTo>
                  <a:pt x="0" y="0"/>
                </a:moveTo>
                <a:lnTo>
                  <a:pt x="7569488" y="0"/>
                </a:lnTo>
                <a:lnTo>
                  <a:pt x="7569488" y="8066979"/>
                </a:lnTo>
                <a:lnTo>
                  <a:pt x="0" y="8066979"/>
                </a:lnTo>
                <a:lnTo>
                  <a:pt x="0" y="0"/>
                </a:lnTo>
                <a:close/>
              </a:path>
            </a:pathLst>
          </a:custGeom>
          <a:blipFill>
            <a:blip r:embed="rId2"/>
            <a:stretch>
              <a:fillRect l="-52496" t="0" r="-48346" b="0"/>
            </a:stretch>
          </a:blipFill>
        </p:spPr>
      </p:sp>
      <p:sp>
        <p:nvSpPr>
          <p:cNvPr name="Freeform 3" id="3"/>
          <p:cNvSpPr/>
          <p:nvPr/>
        </p:nvSpPr>
        <p:spPr>
          <a:xfrm flipH="false" flipV="false" rot="0">
            <a:off x="9750393" y="732181"/>
            <a:ext cx="7253355" cy="8066979"/>
          </a:xfrm>
          <a:custGeom>
            <a:avLst/>
            <a:gdLst/>
            <a:ahLst/>
            <a:cxnLst/>
            <a:rect r="r" b="b" t="t" l="l"/>
            <a:pathLst>
              <a:path h="8066979" w="7253355">
                <a:moveTo>
                  <a:pt x="0" y="0"/>
                </a:moveTo>
                <a:lnTo>
                  <a:pt x="7253355" y="0"/>
                </a:lnTo>
                <a:lnTo>
                  <a:pt x="7253355" y="8066979"/>
                </a:lnTo>
                <a:lnTo>
                  <a:pt x="0" y="8066979"/>
                </a:lnTo>
                <a:lnTo>
                  <a:pt x="0" y="0"/>
                </a:lnTo>
                <a:close/>
              </a:path>
            </a:pathLst>
          </a:custGeom>
          <a:blipFill>
            <a:blip r:embed="rId3"/>
            <a:stretch>
              <a:fillRect l="-48915" t="0" r="-57760" b="0"/>
            </a:stretch>
          </a:blipFill>
        </p:spPr>
      </p:sp>
      <p:sp>
        <p:nvSpPr>
          <p:cNvPr name="TextBox 4" id="4"/>
          <p:cNvSpPr txBox="true"/>
          <p:nvPr/>
        </p:nvSpPr>
        <p:spPr>
          <a:xfrm rot="0">
            <a:off x="1683999" y="8841105"/>
            <a:ext cx="5384801" cy="581025"/>
          </a:xfrm>
          <a:prstGeom prst="rect">
            <a:avLst/>
          </a:prstGeom>
        </p:spPr>
        <p:txBody>
          <a:bodyPr anchor="t" rtlCol="false" tIns="0" lIns="0" bIns="0" rIns="0">
            <a:spAutoFit/>
          </a:bodyPr>
          <a:lstStyle/>
          <a:p>
            <a:pPr algn="ctr">
              <a:lnSpc>
                <a:spcPts val="4200"/>
              </a:lnSpc>
              <a:spcBef>
                <a:spcPct val="0"/>
              </a:spcBef>
            </a:pPr>
            <a:r>
              <a:rPr lang="en-US" sz="3000">
                <a:solidFill>
                  <a:srgbClr val="171616"/>
                </a:solidFill>
                <a:latin typeface="Times New Roman Bold"/>
              </a:rPr>
              <a:t>Fig 1: Sign Up page</a:t>
            </a:r>
          </a:p>
        </p:txBody>
      </p:sp>
      <p:sp>
        <p:nvSpPr>
          <p:cNvPr name="TextBox 5" id="5"/>
          <p:cNvSpPr txBox="true"/>
          <p:nvPr/>
        </p:nvSpPr>
        <p:spPr>
          <a:xfrm rot="0">
            <a:off x="10175613" y="8841105"/>
            <a:ext cx="5384801" cy="581025"/>
          </a:xfrm>
          <a:prstGeom prst="rect">
            <a:avLst/>
          </a:prstGeom>
        </p:spPr>
        <p:txBody>
          <a:bodyPr anchor="t" rtlCol="false" tIns="0" lIns="0" bIns="0" rIns="0">
            <a:spAutoFit/>
          </a:bodyPr>
          <a:lstStyle/>
          <a:p>
            <a:pPr algn="ctr">
              <a:lnSpc>
                <a:spcPts val="4200"/>
              </a:lnSpc>
              <a:spcBef>
                <a:spcPct val="0"/>
              </a:spcBef>
            </a:pPr>
            <a:r>
              <a:rPr lang="en-US" sz="3000">
                <a:solidFill>
                  <a:srgbClr val="171616"/>
                </a:solidFill>
                <a:latin typeface="Times New Roman Bold"/>
              </a:rPr>
              <a:t>Fig 2: Login page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201269" y="141032"/>
            <a:ext cx="8161879" cy="9117268"/>
          </a:xfrm>
          <a:custGeom>
            <a:avLst/>
            <a:gdLst/>
            <a:ahLst/>
            <a:cxnLst/>
            <a:rect r="r" b="b" t="t" l="l"/>
            <a:pathLst>
              <a:path h="9117268" w="8161879">
                <a:moveTo>
                  <a:pt x="0" y="0"/>
                </a:moveTo>
                <a:lnTo>
                  <a:pt x="8161880" y="0"/>
                </a:lnTo>
                <a:lnTo>
                  <a:pt x="8161880" y="9117268"/>
                </a:lnTo>
                <a:lnTo>
                  <a:pt x="0" y="9117268"/>
                </a:lnTo>
                <a:lnTo>
                  <a:pt x="0" y="0"/>
                </a:lnTo>
                <a:close/>
              </a:path>
            </a:pathLst>
          </a:custGeom>
          <a:blipFill>
            <a:blip r:embed="rId2"/>
            <a:stretch>
              <a:fillRect l="0" t="-1225" r="-2354" b="-4945"/>
            </a:stretch>
          </a:blipFill>
        </p:spPr>
      </p:sp>
      <p:sp>
        <p:nvSpPr>
          <p:cNvPr name="Freeform 3" id="3"/>
          <p:cNvSpPr/>
          <p:nvPr/>
        </p:nvSpPr>
        <p:spPr>
          <a:xfrm flipH="false" flipV="false" rot="0">
            <a:off x="9643757" y="141032"/>
            <a:ext cx="8488262" cy="9117268"/>
          </a:xfrm>
          <a:custGeom>
            <a:avLst/>
            <a:gdLst/>
            <a:ahLst/>
            <a:cxnLst/>
            <a:rect r="r" b="b" t="t" l="l"/>
            <a:pathLst>
              <a:path h="9117268" w="8488262">
                <a:moveTo>
                  <a:pt x="0" y="0"/>
                </a:moveTo>
                <a:lnTo>
                  <a:pt x="8488262" y="0"/>
                </a:lnTo>
                <a:lnTo>
                  <a:pt x="8488262" y="9117268"/>
                </a:lnTo>
                <a:lnTo>
                  <a:pt x="0" y="9117268"/>
                </a:lnTo>
                <a:lnTo>
                  <a:pt x="0" y="0"/>
                </a:lnTo>
                <a:close/>
              </a:path>
            </a:pathLst>
          </a:custGeom>
          <a:blipFill>
            <a:blip r:embed="rId3"/>
            <a:stretch>
              <a:fillRect l="-2526" t="0" r="-2526" b="-2532"/>
            </a:stretch>
          </a:blipFill>
        </p:spPr>
      </p:sp>
      <p:sp>
        <p:nvSpPr>
          <p:cNvPr name="TextBox 4" id="4"/>
          <p:cNvSpPr txBox="true"/>
          <p:nvPr/>
        </p:nvSpPr>
        <p:spPr>
          <a:xfrm rot="0">
            <a:off x="4870429" y="9431423"/>
            <a:ext cx="7367229" cy="581025"/>
          </a:xfrm>
          <a:prstGeom prst="rect">
            <a:avLst/>
          </a:prstGeom>
        </p:spPr>
        <p:txBody>
          <a:bodyPr anchor="t" rtlCol="false" tIns="0" lIns="0" bIns="0" rIns="0">
            <a:spAutoFit/>
          </a:bodyPr>
          <a:lstStyle/>
          <a:p>
            <a:pPr algn="ctr">
              <a:lnSpc>
                <a:spcPts val="4200"/>
              </a:lnSpc>
              <a:spcBef>
                <a:spcPct val="0"/>
              </a:spcBef>
            </a:pPr>
            <a:r>
              <a:rPr lang="en-US" sz="3000">
                <a:solidFill>
                  <a:srgbClr val="171616"/>
                </a:solidFill>
                <a:latin typeface="Times New Roman Bold"/>
              </a:rPr>
              <a:t>Fig 3,4 : Home page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89A3AD"/>
        </a:solidFill>
      </p:bgPr>
    </p:bg>
    <p:spTree>
      <p:nvGrpSpPr>
        <p:cNvPr id="1" name=""/>
        <p:cNvGrpSpPr/>
        <p:nvPr/>
      </p:nvGrpSpPr>
      <p:grpSpPr>
        <a:xfrm>
          <a:off x="0" y="0"/>
          <a:ext cx="0" cy="0"/>
          <a:chOff x="0" y="0"/>
          <a:chExt cx="0" cy="0"/>
        </a:xfrm>
      </p:grpSpPr>
      <p:sp>
        <p:nvSpPr>
          <p:cNvPr name="Freeform 2" id="2"/>
          <p:cNvSpPr/>
          <p:nvPr/>
        </p:nvSpPr>
        <p:spPr>
          <a:xfrm flipH="false" flipV="false" rot="0">
            <a:off x="717561" y="0"/>
            <a:ext cx="6516254" cy="9529734"/>
          </a:xfrm>
          <a:custGeom>
            <a:avLst/>
            <a:gdLst/>
            <a:ahLst/>
            <a:cxnLst/>
            <a:rect r="r" b="b" t="t" l="l"/>
            <a:pathLst>
              <a:path h="9529734" w="6516254">
                <a:moveTo>
                  <a:pt x="0" y="0"/>
                </a:moveTo>
                <a:lnTo>
                  <a:pt x="6516254" y="0"/>
                </a:lnTo>
                <a:lnTo>
                  <a:pt x="6516254" y="9529734"/>
                </a:lnTo>
                <a:lnTo>
                  <a:pt x="0" y="9529734"/>
                </a:lnTo>
                <a:lnTo>
                  <a:pt x="0" y="0"/>
                </a:lnTo>
                <a:close/>
              </a:path>
            </a:pathLst>
          </a:custGeom>
          <a:blipFill>
            <a:blip r:embed="rId2"/>
            <a:stretch>
              <a:fillRect l="-1264" t="0" r="-545" b="-2773"/>
            </a:stretch>
          </a:blipFill>
        </p:spPr>
      </p:sp>
      <p:sp>
        <p:nvSpPr>
          <p:cNvPr name="Freeform 3" id="3"/>
          <p:cNvSpPr/>
          <p:nvPr/>
        </p:nvSpPr>
        <p:spPr>
          <a:xfrm flipH="false" flipV="false" rot="0">
            <a:off x="8645710" y="123627"/>
            <a:ext cx="9217254" cy="9406107"/>
          </a:xfrm>
          <a:custGeom>
            <a:avLst/>
            <a:gdLst/>
            <a:ahLst/>
            <a:cxnLst/>
            <a:rect r="r" b="b" t="t" l="l"/>
            <a:pathLst>
              <a:path h="9406107" w="9217254">
                <a:moveTo>
                  <a:pt x="0" y="0"/>
                </a:moveTo>
                <a:lnTo>
                  <a:pt x="9217254" y="0"/>
                </a:lnTo>
                <a:lnTo>
                  <a:pt x="9217254" y="9406107"/>
                </a:lnTo>
                <a:lnTo>
                  <a:pt x="0" y="9406107"/>
                </a:lnTo>
                <a:lnTo>
                  <a:pt x="0" y="0"/>
                </a:lnTo>
                <a:close/>
              </a:path>
            </a:pathLst>
          </a:custGeom>
          <a:blipFill>
            <a:blip r:embed="rId3"/>
            <a:stretch>
              <a:fillRect l="-449" t="-257" r="-449" b="0"/>
            </a:stretch>
          </a:blipFill>
        </p:spPr>
      </p:sp>
      <p:sp>
        <p:nvSpPr>
          <p:cNvPr name="TextBox 4" id="4"/>
          <p:cNvSpPr txBox="true"/>
          <p:nvPr/>
        </p:nvSpPr>
        <p:spPr>
          <a:xfrm rot="0">
            <a:off x="2300776" y="9634509"/>
            <a:ext cx="3349823" cy="58102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Times New Roman Bold"/>
              </a:rPr>
              <a:t>Fig 5: About Us page</a:t>
            </a:r>
          </a:p>
        </p:txBody>
      </p:sp>
      <p:sp>
        <p:nvSpPr>
          <p:cNvPr name="TextBox 5" id="5"/>
          <p:cNvSpPr txBox="true"/>
          <p:nvPr/>
        </p:nvSpPr>
        <p:spPr>
          <a:xfrm rot="0">
            <a:off x="11978323" y="9634509"/>
            <a:ext cx="3643551" cy="581025"/>
          </a:xfrm>
          <a:prstGeom prst="rect">
            <a:avLst/>
          </a:prstGeom>
        </p:spPr>
        <p:txBody>
          <a:bodyPr anchor="t" rtlCol="false" tIns="0" lIns="0" bIns="0" rIns="0">
            <a:spAutoFit/>
          </a:bodyPr>
          <a:lstStyle/>
          <a:p>
            <a:pPr algn="l">
              <a:lnSpc>
                <a:spcPts val="4200"/>
              </a:lnSpc>
              <a:spcBef>
                <a:spcPct val="0"/>
              </a:spcBef>
            </a:pPr>
            <a:r>
              <a:rPr lang="en-US" sz="3000">
                <a:solidFill>
                  <a:srgbClr val="000000"/>
                </a:solidFill>
                <a:latin typeface="Times New Roman Bold"/>
              </a:rPr>
              <a:t>Fig 6: Contact Us page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DAGHPf9wA7c</dc:identifier>
  <dcterms:modified xsi:type="dcterms:W3CDTF">2011-08-01T06:04:30Z</dcterms:modified>
  <cp:revision>1</cp:revision>
  <dc:title>ENgineering college UNI-Guide</dc:title>
</cp:coreProperties>
</file>

<file path=docProps/thumbnail.jpeg>
</file>